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obby Jones Soft" pitchFamily="2" charset="77"/>
      <p:regular r:id="rId19"/>
    </p:embeddedFont>
    <p:embeddedFont>
      <p:font typeface="Calibri" panose="020F0502020204030204" pitchFamily="34" charset="0"/>
      <p:regular r:id="rId20"/>
      <p:bold r:id="rId21"/>
      <p:italic r:id="rId22"/>
      <p:boldItalic r:id="rId23"/>
    </p:embeddedFont>
    <p:embeddedFont>
      <p:font typeface="Quicksand" pitchFamily="2" charset="77"/>
      <p:regular r:id="rId24"/>
    </p:embeddedFont>
    <p:embeddedFont>
      <p:font typeface="Quicksand Semi-Bold" pitchFamily="2" charset="77"/>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48" autoAdjust="0"/>
  </p:normalViewPr>
  <p:slideViewPr>
    <p:cSldViewPr>
      <p:cViewPr varScale="1">
        <p:scale>
          <a:sx n="78" d="100"/>
          <a:sy n="78" d="100"/>
        </p:scale>
        <p:origin x="3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jpe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62.pn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63.pn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 Id="rId14" Type="http://schemas.openxmlformats.org/officeDocument/2006/relationships/image" Target="../media/image64.png"/></Relationships>
</file>

<file path=ppt/slides/_rels/slide12.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65.pn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 Id="rId14" Type="http://schemas.openxmlformats.org/officeDocument/2006/relationships/image" Target="../media/image66.pn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67.pn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68.pn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 Id="rId14" Type="http://schemas.openxmlformats.org/officeDocument/2006/relationships/image" Target="../media/image69.png"/></Relationships>
</file>

<file path=ppt/slides/_rels/slide15.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34.png"/><Relationship Id="rId1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53.png"/><Relationship Id="rId12" Type="http://schemas.openxmlformats.org/officeDocument/2006/relationships/image" Target="../media/image27.svg"/><Relationship Id="rId17" Type="http://schemas.openxmlformats.org/officeDocument/2006/relationships/image" Target="../media/image41.png"/><Relationship Id="rId2" Type="http://schemas.openxmlformats.org/officeDocument/2006/relationships/image" Target="../media/image1.jpe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26.png"/><Relationship Id="rId5" Type="http://schemas.openxmlformats.org/officeDocument/2006/relationships/image" Target="../media/image51.png"/><Relationship Id="rId15" Type="http://schemas.openxmlformats.org/officeDocument/2006/relationships/image" Target="../media/image36.png"/><Relationship Id="rId10" Type="http://schemas.openxmlformats.org/officeDocument/2006/relationships/image" Target="../media/image17.svg"/><Relationship Id="rId4" Type="http://schemas.openxmlformats.org/officeDocument/2006/relationships/image" Target="../media/image40.svg"/><Relationship Id="rId9" Type="http://schemas.openxmlformats.org/officeDocument/2006/relationships/image" Target="../media/image16.png"/><Relationship Id="rId14" Type="http://schemas.openxmlformats.org/officeDocument/2006/relationships/image" Target="../media/image3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5.svg"/><Relationship Id="rId26" Type="http://schemas.openxmlformats.org/officeDocument/2006/relationships/image" Target="../media/image23.svg"/><Relationship Id="rId3" Type="http://schemas.openxmlformats.org/officeDocument/2006/relationships/image" Target="../media/image2.png"/><Relationship Id="rId21" Type="http://schemas.openxmlformats.org/officeDocument/2006/relationships/image" Target="../media/image18.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4.png"/><Relationship Id="rId25" Type="http://schemas.openxmlformats.org/officeDocument/2006/relationships/image" Target="../media/image22.png"/><Relationship Id="rId2" Type="http://schemas.openxmlformats.org/officeDocument/2006/relationships/image" Target="../media/image1.jpeg"/><Relationship Id="rId16" Type="http://schemas.openxmlformats.org/officeDocument/2006/relationships/image" Target="../media/image71.svg"/><Relationship Id="rId20" Type="http://schemas.openxmlformats.org/officeDocument/2006/relationships/image" Target="../media/image17.svg"/><Relationship Id="rId29"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1.svg"/><Relationship Id="rId32" Type="http://schemas.openxmlformats.org/officeDocument/2006/relationships/image" Target="../media/image73.svg"/><Relationship Id="rId5" Type="http://schemas.openxmlformats.org/officeDocument/2006/relationships/image" Target="../media/image4.png"/><Relationship Id="rId15" Type="http://schemas.openxmlformats.org/officeDocument/2006/relationships/image" Target="../media/image70.png"/><Relationship Id="rId23" Type="http://schemas.openxmlformats.org/officeDocument/2006/relationships/image" Target="../media/image20.png"/><Relationship Id="rId28" Type="http://schemas.openxmlformats.org/officeDocument/2006/relationships/image" Target="../media/image25.svg"/><Relationship Id="rId10" Type="http://schemas.openxmlformats.org/officeDocument/2006/relationships/image" Target="../media/image9.svg"/><Relationship Id="rId19" Type="http://schemas.openxmlformats.org/officeDocument/2006/relationships/image" Target="../media/image16.png"/><Relationship Id="rId31" Type="http://schemas.openxmlformats.org/officeDocument/2006/relationships/image" Target="../media/image72.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19.svg"/><Relationship Id="rId27" Type="http://schemas.openxmlformats.org/officeDocument/2006/relationships/image" Target="../media/image24.png"/><Relationship Id="rId30" Type="http://schemas.openxmlformats.org/officeDocument/2006/relationships/image" Target="../media/image27.svg"/></Relationships>
</file>

<file path=ppt/slides/_rels/slide2.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6.png"/><Relationship Id="rId18" Type="http://schemas.openxmlformats.org/officeDocument/2006/relationships/image" Target="../media/image33.svg"/><Relationship Id="rId3" Type="http://schemas.openxmlformats.org/officeDocument/2006/relationships/image" Target="../media/image12.png"/><Relationship Id="rId21" Type="http://schemas.openxmlformats.org/officeDocument/2006/relationships/image" Target="../media/image36.png"/><Relationship Id="rId7" Type="http://schemas.openxmlformats.org/officeDocument/2006/relationships/image" Target="../media/image20.png"/><Relationship Id="rId12" Type="http://schemas.openxmlformats.org/officeDocument/2006/relationships/image" Target="../media/image25.svg"/><Relationship Id="rId17" Type="http://schemas.openxmlformats.org/officeDocument/2006/relationships/image" Target="../media/image32.png"/><Relationship Id="rId2" Type="http://schemas.openxmlformats.org/officeDocument/2006/relationships/image" Target="../media/image1.jpeg"/><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30.png"/><Relationship Id="rId23" Type="http://schemas.openxmlformats.org/officeDocument/2006/relationships/image" Target="../media/image38.png"/><Relationship Id="rId10" Type="http://schemas.openxmlformats.org/officeDocument/2006/relationships/image" Target="../media/image17.svg"/><Relationship Id="rId19" Type="http://schemas.openxmlformats.org/officeDocument/2006/relationships/image" Target="../media/image34.png"/><Relationship Id="rId4" Type="http://schemas.openxmlformats.org/officeDocument/2006/relationships/image" Target="../media/image13.svg"/><Relationship Id="rId9" Type="http://schemas.openxmlformats.org/officeDocument/2006/relationships/image" Target="../media/image16.png"/><Relationship Id="rId14" Type="http://schemas.openxmlformats.org/officeDocument/2006/relationships/image" Target="../media/image27.svg"/><Relationship Id="rId22" Type="http://schemas.openxmlformats.org/officeDocument/2006/relationships/image" Target="../media/image37.svg"/></Relationships>
</file>

<file path=ppt/slides/_rels/slide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43.png"/><Relationship Id="rId18" Type="http://schemas.openxmlformats.org/officeDocument/2006/relationships/image" Target="../media/image46.svg"/><Relationship Id="rId3" Type="http://schemas.openxmlformats.org/officeDocument/2006/relationships/image" Target="../media/image39.png"/><Relationship Id="rId7" Type="http://schemas.openxmlformats.org/officeDocument/2006/relationships/image" Target="../media/image30.png"/><Relationship Id="rId12" Type="http://schemas.openxmlformats.org/officeDocument/2006/relationships/image" Target="../media/image42.svg"/><Relationship Id="rId17" Type="http://schemas.openxmlformats.org/officeDocument/2006/relationships/image" Target="../media/image45.png"/><Relationship Id="rId2" Type="http://schemas.openxmlformats.org/officeDocument/2006/relationships/image" Target="../media/image1.jpeg"/><Relationship Id="rId16" Type="http://schemas.openxmlformats.org/officeDocument/2006/relationships/image" Target="../media/image27.svg"/><Relationship Id="rId20" Type="http://schemas.openxmlformats.org/officeDocument/2006/relationships/image" Target="../media/image35.sv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41.png"/><Relationship Id="rId5" Type="http://schemas.openxmlformats.org/officeDocument/2006/relationships/image" Target="../media/image24.png"/><Relationship Id="rId15" Type="http://schemas.openxmlformats.org/officeDocument/2006/relationships/image" Target="../media/image26.png"/><Relationship Id="rId10" Type="http://schemas.openxmlformats.org/officeDocument/2006/relationships/image" Target="../media/image33.svg"/><Relationship Id="rId19" Type="http://schemas.openxmlformats.org/officeDocument/2006/relationships/image" Target="../media/image34.png"/><Relationship Id="rId4" Type="http://schemas.openxmlformats.org/officeDocument/2006/relationships/image" Target="../media/image40.svg"/><Relationship Id="rId9" Type="http://schemas.openxmlformats.org/officeDocument/2006/relationships/image" Target="../media/image32.png"/><Relationship Id="rId14" Type="http://schemas.openxmlformats.org/officeDocument/2006/relationships/image" Target="../media/image44.sv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49.png"/><Relationship Id="rId18" Type="http://schemas.openxmlformats.org/officeDocument/2006/relationships/image" Target="../media/image33.svg"/><Relationship Id="rId3" Type="http://schemas.openxmlformats.org/officeDocument/2006/relationships/image" Target="../media/image47.png"/><Relationship Id="rId7" Type="http://schemas.openxmlformats.org/officeDocument/2006/relationships/image" Target="../media/image24.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image" Target="../media/image1.jpeg"/><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7.svg"/><Relationship Id="rId11" Type="http://schemas.openxmlformats.org/officeDocument/2006/relationships/image" Target="../media/image26.png"/><Relationship Id="rId5" Type="http://schemas.openxmlformats.org/officeDocument/2006/relationships/image" Target="../media/image6.png"/><Relationship Id="rId15" Type="http://schemas.openxmlformats.org/officeDocument/2006/relationships/image" Target="../media/image30.png"/><Relationship Id="rId10" Type="http://schemas.openxmlformats.org/officeDocument/2006/relationships/image" Target="../media/image42.svg"/><Relationship Id="rId4" Type="http://schemas.openxmlformats.org/officeDocument/2006/relationships/image" Target="../media/image48.svg"/><Relationship Id="rId9" Type="http://schemas.openxmlformats.org/officeDocument/2006/relationships/image" Target="../media/image41.png"/><Relationship Id="rId14" Type="http://schemas.openxmlformats.org/officeDocument/2006/relationships/image" Target="../media/image50.svg"/></Relationships>
</file>

<file path=ppt/slides/_rels/slide5.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34.png"/><Relationship Id="rId18" Type="http://schemas.openxmlformats.org/officeDocument/2006/relationships/image" Target="../media/image42.svg"/><Relationship Id="rId3" Type="http://schemas.openxmlformats.org/officeDocument/2006/relationships/image" Target="../media/image39.png"/><Relationship Id="rId7" Type="http://schemas.openxmlformats.org/officeDocument/2006/relationships/image" Target="../media/image53.png"/><Relationship Id="rId12" Type="http://schemas.openxmlformats.org/officeDocument/2006/relationships/image" Target="../media/image27.svg"/><Relationship Id="rId17" Type="http://schemas.openxmlformats.org/officeDocument/2006/relationships/image" Target="../media/image41.png"/><Relationship Id="rId2" Type="http://schemas.openxmlformats.org/officeDocument/2006/relationships/image" Target="../media/image1.jpe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52.svg"/><Relationship Id="rId11" Type="http://schemas.openxmlformats.org/officeDocument/2006/relationships/image" Target="../media/image26.png"/><Relationship Id="rId5" Type="http://schemas.openxmlformats.org/officeDocument/2006/relationships/image" Target="../media/image51.png"/><Relationship Id="rId15" Type="http://schemas.openxmlformats.org/officeDocument/2006/relationships/image" Target="../media/image36.png"/><Relationship Id="rId10" Type="http://schemas.openxmlformats.org/officeDocument/2006/relationships/image" Target="../media/image17.svg"/><Relationship Id="rId4" Type="http://schemas.openxmlformats.org/officeDocument/2006/relationships/image" Target="../media/image40.svg"/><Relationship Id="rId9" Type="http://schemas.openxmlformats.org/officeDocument/2006/relationships/image" Target="../media/image16.png"/><Relationship Id="rId14" Type="http://schemas.openxmlformats.org/officeDocument/2006/relationships/image" Target="../media/image35.svg"/></Relationships>
</file>

<file path=ppt/slides/_rels/slide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55.pn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s>
</file>

<file path=ppt/slides/_rels/slide7.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56.pn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 Id="rId14"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58.pn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 Id="rId14" Type="http://schemas.openxmlformats.org/officeDocument/2006/relationships/image" Target="../media/image59.png"/></Relationships>
</file>

<file path=ppt/slides/_rels/slide9.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60.png"/><Relationship Id="rId3" Type="http://schemas.openxmlformats.org/officeDocument/2006/relationships/image" Target="../media/image16.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6.png"/><Relationship Id="rId5" Type="http://schemas.openxmlformats.org/officeDocument/2006/relationships/image" Target="../media/image26.png"/><Relationship Id="rId10" Type="http://schemas.openxmlformats.org/officeDocument/2006/relationships/image" Target="../media/image35.svg"/><Relationship Id="rId4" Type="http://schemas.openxmlformats.org/officeDocument/2006/relationships/image" Target="../media/image17.svg"/><Relationship Id="rId9" Type="http://schemas.openxmlformats.org/officeDocument/2006/relationships/image" Target="../media/image34.png"/><Relationship Id="rId1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2641671" y="1552421"/>
            <a:ext cx="13438706" cy="6965055"/>
          </a:xfrm>
          <a:custGeom>
            <a:avLst/>
            <a:gdLst/>
            <a:ahLst/>
            <a:cxnLst/>
            <a:rect l="l" t="t" r="r" b="b"/>
            <a:pathLst>
              <a:path w="10084471" h="5628968">
                <a:moveTo>
                  <a:pt x="0" y="0"/>
                </a:moveTo>
                <a:lnTo>
                  <a:pt x="10084470" y="0"/>
                </a:lnTo>
                <a:lnTo>
                  <a:pt x="10084470" y="5628968"/>
                </a:lnTo>
                <a:lnTo>
                  <a:pt x="0" y="562896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dirty="0"/>
          </a:p>
        </p:txBody>
      </p:sp>
      <p:sp>
        <p:nvSpPr>
          <p:cNvPr id="4" name="Freeform 4"/>
          <p:cNvSpPr/>
          <p:nvPr/>
        </p:nvSpPr>
        <p:spPr>
          <a:xfrm>
            <a:off x="8148299" y="7919974"/>
            <a:ext cx="2763839" cy="3653350"/>
          </a:xfrm>
          <a:custGeom>
            <a:avLst/>
            <a:gdLst/>
            <a:ahLst/>
            <a:cxnLst/>
            <a:rect l="l" t="t" r="r" b="b"/>
            <a:pathLst>
              <a:path w="2763839" h="3653350">
                <a:moveTo>
                  <a:pt x="0" y="0"/>
                </a:moveTo>
                <a:lnTo>
                  <a:pt x="2763838" y="0"/>
                </a:lnTo>
                <a:lnTo>
                  <a:pt x="2763838" y="3653350"/>
                </a:lnTo>
                <a:lnTo>
                  <a:pt x="0" y="3653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771963">
            <a:off x="14534935" y="1838272"/>
            <a:ext cx="1475815" cy="1344333"/>
          </a:xfrm>
          <a:custGeom>
            <a:avLst/>
            <a:gdLst/>
            <a:ahLst/>
            <a:cxnLst/>
            <a:rect l="l" t="t" r="r" b="b"/>
            <a:pathLst>
              <a:path w="1475815" h="1344333">
                <a:moveTo>
                  <a:pt x="0" y="0"/>
                </a:moveTo>
                <a:lnTo>
                  <a:pt x="1475815" y="0"/>
                </a:lnTo>
                <a:lnTo>
                  <a:pt x="1475815" y="1344333"/>
                </a:lnTo>
                <a:lnTo>
                  <a:pt x="0" y="13443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6" name="Freeform 6"/>
          <p:cNvSpPr/>
          <p:nvPr/>
        </p:nvSpPr>
        <p:spPr>
          <a:xfrm rot="-4851227">
            <a:off x="2816880" y="7170943"/>
            <a:ext cx="1475815" cy="1344333"/>
          </a:xfrm>
          <a:custGeom>
            <a:avLst/>
            <a:gdLst/>
            <a:ahLst/>
            <a:cxnLst/>
            <a:rect l="l" t="t" r="r" b="b"/>
            <a:pathLst>
              <a:path w="1475815" h="1344333">
                <a:moveTo>
                  <a:pt x="0" y="0"/>
                </a:moveTo>
                <a:lnTo>
                  <a:pt x="1475815" y="0"/>
                </a:lnTo>
                <a:lnTo>
                  <a:pt x="1475815" y="1344333"/>
                </a:lnTo>
                <a:lnTo>
                  <a:pt x="0" y="13443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dirty="0"/>
          </a:p>
        </p:txBody>
      </p:sp>
      <p:sp>
        <p:nvSpPr>
          <p:cNvPr id="7" name="Freeform 7"/>
          <p:cNvSpPr/>
          <p:nvPr/>
        </p:nvSpPr>
        <p:spPr>
          <a:xfrm>
            <a:off x="-1053380" y="777596"/>
            <a:ext cx="2583003" cy="2900282"/>
          </a:xfrm>
          <a:custGeom>
            <a:avLst/>
            <a:gdLst/>
            <a:ahLst/>
            <a:cxnLst/>
            <a:rect l="l" t="t" r="r" b="b"/>
            <a:pathLst>
              <a:path w="2583003" h="2900282">
                <a:moveTo>
                  <a:pt x="0" y="0"/>
                </a:moveTo>
                <a:lnTo>
                  <a:pt x="2583003" y="0"/>
                </a:lnTo>
                <a:lnTo>
                  <a:pt x="2583003" y="2900282"/>
                </a:lnTo>
                <a:lnTo>
                  <a:pt x="0" y="29002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7109077" y="6494796"/>
            <a:ext cx="2357845" cy="3040921"/>
          </a:xfrm>
          <a:custGeom>
            <a:avLst/>
            <a:gdLst/>
            <a:ahLst/>
            <a:cxnLst/>
            <a:rect l="l" t="t" r="r" b="b"/>
            <a:pathLst>
              <a:path w="2357845" h="3040921">
                <a:moveTo>
                  <a:pt x="0" y="0"/>
                </a:moveTo>
                <a:lnTo>
                  <a:pt x="2357846" y="0"/>
                </a:lnTo>
                <a:lnTo>
                  <a:pt x="2357846" y="3040921"/>
                </a:lnTo>
                <a:lnTo>
                  <a:pt x="0" y="30409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605109">
            <a:off x="4258756" y="1726313"/>
            <a:ext cx="1461030" cy="1311031"/>
          </a:xfrm>
          <a:custGeom>
            <a:avLst/>
            <a:gdLst/>
            <a:ahLst/>
            <a:cxnLst/>
            <a:rect l="l" t="t" r="r" b="b"/>
            <a:pathLst>
              <a:path w="1461030" h="1311031">
                <a:moveTo>
                  <a:pt x="0" y="0"/>
                </a:moveTo>
                <a:lnTo>
                  <a:pt x="1461030" y="0"/>
                </a:lnTo>
                <a:lnTo>
                  <a:pt x="1461030" y="1311031"/>
                </a:lnTo>
                <a:lnTo>
                  <a:pt x="0" y="13110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rot="636545">
            <a:off x="17487699" y="3245829"/>
            <a:ext cx="1226137" cy="2595000"/>
          </a:xfrm>
          <a:custGeom>
            <a:avLst/>
            <a:gdLst/>
            <a:ahLst/>
            <a:cxnLst/>
            <a:rect l="l" t="t" r="r" b="b"/>
            <a:pathLst>
              <a:path w="1226137" h="2595000">
                <a:moveTo>
                  <a:pt x="0" y="0"/>
                </a:moveTo>
                <a:lnTo>
                  <a:pt x="1226138" y="0"/>
                </a:lnTo>
                <a:lnTo>
                  <a:pt x="1226138" y="2595000"/>
                </a:lnTo>
                <a:lnTo>
                  <a:pt x="0" y="2595000"/>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1492014" y="7731943"/>
            <a:ext cx="2984027" cy="3052713"/>
          </a:xfrm>
          <a:custGeom>
            <a:avLst/>
            <a:gdLst/>
            <a:ahLst/>
            <a:cxnLst/>
            <a:rect l="l" t="t" r="r" b="b"/>
            <a:pathLst>
              <a:path w="2984027" h="3052713">
                <a:moveTo>
                  <a:pt x="0" y="0"/>
                </a:moveTo>
                <a:lnTo>
                  <a:pt x="2984028" y="0"/>
                </a:lnTo>
                <a:lnTo>
                  <a:pt x="2984028" y="3052714"/>
                </a:lnTo>
                <a:lnTo>
                  <a:pt x="0" y="305271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12"/>
          <p:cNvSpPr/>
          <p:nvPr/>
        </p:nvSpPr>
        <p:spPr>
          <a:xfrm>
            <a:off x="12441385" y="9059751"/>
            <a:ext cx="4552716" cy="951932"/>
          </a:xfrm>
          <a:custGeom>
            <a:avLst/>
            <a:gdLst/>
            <a:ahLst/>
            <a:cxnLst/>
            <a:rect l="l" t="t" r="r" b="b"/>
            <a:pathLst>
              <a:path w="4552716" h="951932">
                <a:moveTo>
                  <a:pt x="0" y="0"/>
                </a:moveTo>
                <a:lnTo>
                  <a:pt x="4552717" y="0"/>
                </a:lnTo>
                <a:lnTo>
                  <a:pt x="4552717" y="951932"/>
                </a:lnTo>
                <a:lnTo>
                  <a:pt x="0" y="9519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3" name="Freeform 13"/>
          <p:cNvSpPr/>
          <p:nvPr/>
        </p:nvSpPr>
        <p:spPr>
          <a:xfrm rot="-10800000">
            <a:off x="1606641" y="-1767742"/>
            <a:ext cx="3007901" cy="2639433"/>
          </a:xfrm>
          <a:custGeom>
            <a:avLst/>
            <a:gdLst/>
            <a:ahLst/>
            <a:cxnLst/>
            <a:rect l="l" t="t" r="r" b="b"/>
            <a:pathLst>
              <a:path w="3007901" h="2639433">
                <a:moveTo>
                  <a:pt x="0" y="0"/>
                </a:moveTo>
                <a:lnTo>
                  <a:pt x="3007900" y="0"/>
                </a:lnTo>
                <a:lnTo>
                  <a:pt x="3007900" y="2639433"/>
                </a:lnTo>
                <a:lnTo>
                  <a:pt x="0" y="2639433"/>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4" name="Freeform 14"/>
          <p:cNvSpPr/>
          <p:nvPr/>
        </p:nvSpPr>
        <p:spPr>
          <a:xfrm>
            <a:off x="15958209" y="-1286324"/>
            <a:ext cx="2984027" cy="3052713"/>
          </a:xfrm>
          <a:custGeom>
            <a:avLst/>
            <a:gdLst/>
            <a:ahLst/>
            <a:cxnLst/>
            <a:rect l="l" t="t" r="r" b="b"/>
            <a:pathLst>
              <a:path w="2984027" h="3052713">
                <a:moveTo>
                  <a:pt x="0" y="0"/>
                </a:moveTo>
                <a:lnTo>
                  <a:pt x="2984027" y="0"/>
                </a:lnTo>
                <a:lnTo>
                  <a:pt x="2984027" y="3052713"/>
                </a:lnTo>
                <a:lnTo>
                  <a:pt x="0" y="3052713"/>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5" name="Freeform 15"/>
          <p:cNvSpPr/>
          <p:nvPr/>
        </p:nvSpPr>
        <p:spPr>
          <a:xfrm>
            <a:off x="-1112048" y="3918737"/>
            <a:ext cx="1869100" cy="2848152"/>
          </a:xfrm>
          <a:custGeom>
            <a:avLst/>
            <a:gdLst/>
            <a:ahLst/>
            <a:cxnLst/>
            <a:rect l="l" t="t" r="r" b="b"/>
            <a:pathLst>
              <a:path w="1869100" h="2848152">
                <a:moveTo>
                  <a:pt x="0" y="0"/>
                </a:moveTo>
                <a:lnTo>
                  <a:pt x="1869100" y="0"/>
                </a:lnTo>
                <a:lnTo>
                  <a:pt x="1869100" y="2848152"/>
                </a:lnTo>
                <a:lnTo>
                  <a:pt x="0" y="2848152"/>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6" name="Freeform 16"/>
          <p:cNvSpPr/>
          <p:nvPr/>
        </p:nvSpPr>
        <p:spPr>
          <a:xfrm>
            <a:off x="11553284" y="-2145777"/>
            <a:ext cx="3662926" cy="3369892"/>
          </a:xfrm>
          <a:custGeom>
            <a:avLst/>
            <a:gdLst/>
            <a:ahLst/>
            <a:cxnLst/>
            <a:rect l="l" t="t" r="r" b="b"/>
            <a:pathLst>
              <a:path w="3662926" h="3369892">
                <a:moveTo>
                  <a:pt x="0" y="0"/>
                </a:moveTo>
                <a:lnTo>
                  <a:pt x="3662926" y="0"/>
                </a:lnTo>
                <a:lnTo>
                  <a:pt x="3662926" y="3369893"/>
                </a:lnTo>
                <a:lnTo>
                  <a:pt x="0" y="3369893"/>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TextBox 17"/>
          <p:cNvSpPr txBox="1"/>
          <p:nvPr/>
        </p:nvSpPr>
        <p:spPr>
          <a:xfrm>
            <a:off x="3969314" y="2896556"/>
            <a:ext cx="10783420" cy="4693593"/>
          </a:xfrm>
          <a:prstGeom prst="rect">
            <a:avLst/>
          </a:prstGeom>
        </p:spPr>
        <p:txBody>
          <a:bodyPr wrap="square" lIns="0" tIns="0" rIns="0" bIns="0" rtlCol="0" anchor="t">
            <a:spAutoFit/>
          </a:bodyPr>
          <a:lstStyle/>
          <a:p>
            <a:pPr algn="ctr">
              <a:lnSpc>
                <a:spcPts val="10152"/>
              </a:lnSpc>
            </a:pPr>
            <a:r>
              <a:rPr lang="en-US" sz="5000" u="sng" dirty="0">
                <a:solidFill>
                  <a:srgbClr val="303030"/>
                </a:solidFill>
                <a:latin typeface="Bobby Jones Soft"/>
                <a:ea typeface="Bobby Jones Soft"/>
                <a:cs typeface="Bobby Jones Soft"/>
                <a:sym typeface="Bobby Jones Soft"/>
              </a:rPr>
              <a:t>EDA Project</a:t>
            </a:r>
          </a:p>
          <a:p>
            <a:pPr algn="ctr"/>
            <a:r>
              <a:rPr lang="en-US" sz="5000" dirty="0">
                <a:solidFill>
                  <a:srgbClr val="303030"/>
                </a:solidFill>
                <a:latin typeface="Bobby Jones Soft"/>
                <a:ea typeface="Bobby Jones Soft"/>
                <a:cs typeface="Bobby Jones Soft"/>
                <a:sym typeface="Bobby Jones Soft"/>
              </a:rPr>
              <a:t> </a:t>
            </a:r>
            <a:r>
              <a:rPr lang="en-US" sz="5000" u="sng" dirty="0">
                <a:solidFill>
                  <a:srgbClr val="303030"/>
                </a:solidFill>
                <a:latin typeface="Bobby Jones Soft"/>
                <a:ea typeface="Bobby Jones Soft"/>
                <a:cs typeface="Bobby Jones Soft"/>
                <a:sym typeface="Bobby Jones Soft"/>
              </a:rPr>
              <a:t>IPL Analytics with </a:t>
            </a:r>
            <a:r>
              <a:rPr lang="en-US" sz="5000" u="sng" dirty="0" err="1">
                <a:solidFill>
                  <a:srgbClr val="303030"/>
                </a:solidFill>
                <a:latin typeface="Bobby Jones Soft"/>
                <a:ea typeface="Bobby Jones Soft"/>
                <a:cs typeface="Bobby Jones Soft"/>
                <a:sym typeface="Bobby Jones Soft"/>
              </a:rPr>
              <a:t>eda</a:t>
            </a:r>
            <a:endParaRPr lang="en-US" sz="5000" u="sng" dirty="0">
              <a:solidFill>
                <a:srgbClr val="303030"/>
              </a:solidFill>
              <a:latin typeface="Bobby Jones Soft"/>
              <a:ea typeface="Bobby Jones Soft"/>
              <a:cs typeface="Bobby Jones Soft"/>
              <a:sym typeface="Bobby Jones Soft"/>
            </a:endParaRPr>
          </a:p>
          <a:p>
            <a:pPr algn="ctr"/>
            <a:endParaRPr lang="en-US" sz="5000" dirty="0">
              <a:solidFill>
                <a:srgbClr val="303030"/>
              </a:solidFill>
              <a:latin typeface="Bobby Jones Soft"/>
              <a:ea typeface="Bobby Jones Soft"/>
              <a:cs typeface="Bobby Jones Soft"/>
              <a:sym typeface="Bobby Jones Soft"/>
            </a:endParaRPr>
          </a:p>
          <a:p>
            <a:r>
              <a:rPr lang="en-US" sz="4000" u="sng" dirty="0">
                <a:solidFill>
                  <a:srgbClr val="303030"/>
                </a:solidFill>
                <a:latin typeface="Bobby Jones Soft"/>
                <a:ea typeface="Bobby Jones Soft"/>
                <a:cs typeface="Bobby Jones Soft"/>
                <a:sym typeface="Bobby Jones Soft"/>
              </a:rPr>
              <a:t>Name</a:t>
            </a:r>
            <a:r>
              <a:rPr lang="en-US" sz="4000" dirty="0">
                <a:solidFill>
                  <a:srgbClr val="303030"/>
                </a:solidFill>
                <a:latin typeface="Bobby Jones Soft"/>
                <a:ea typeface="Bobby Jones Soft"/>
                <a:cs typeface="Bobby Jones Soft"/>
                <a:sym typeface="Bobby Jones Soft"/>
              </a:rPr>
              <a:t>: </a:t>
            </a:r>
            <a:r>
              <a:rPr lang="en-US" sz="4000" dirty="0" err="1">
                <a:solidFill>
                  <a:srgbClr val="303030"/>
                </a:solidFill>
                <a:latin typeface="Bobby Jones Soft"/>
                <a:ea typeface="Bobby Jones Soft"/>
                <a:cs typeface="Bobby Jones Soft"/>
                <a:sym typeface="Bobby Jones Soft"/>
              </a:rPr>
              <a:t>Mahammed</a:t>
            </a:r>
            <a:r>
              <a:rPr lang="en-US" sz="4000" dirty="0">
                <a:solidFill>
                  <a:srgbClr val="303030"/>
                </a:solidFill>
                <a:latin typeface="Bobby Jones Soft"/>
                <a:ea typeface="Bobby Jones Soft"/>
                <a:cs typeface="Bobby Jones Soft"/>
                <a:sym typeface="Bobby Jones Soft"/>
              </a:rPr>
              <a:t> </a:t>
            </a:r>
            <a:r>
              <a:rPr lang="en-US" sz="4000" dirty="0" err="1">
                <a:solidFill>
                  <a:srgbClr val="303030"/>
                </a:solidFill>
                <a:latin typeface="Bobby Jones Soft"/>
                <a:ea typeface="Bobby Jones Soft"/>
                <a:cs typeface="Bobby Jones Soft"/>
                <a:sym typeface="Bobby Jones Soft"/>
              </a:rPr>
              <a:t>sabeer</a:t>
            </a:r>
            <a:r>
              <a:rPr lang="en-US" sz="4000" dirty="0">
                <a:solidFill>
                  <a:srgbClr val="303030"/>
                </a:solidFill>
                <a:latin typeface="Bobby Jones Soft"/>
                <a:ea typeface="Bobby Jones Soft"/>
                <a:cs typeface="Bobby Jones Soft"/>
                <a:sym typeface="Bobby Jones Soft"/>
              </a:rPr>
              <a:t> </a:t>
            </a:r>
            <a:r>
              <a:rPr lang="en-US" sz="4000" dirty="0" err="1">
                <a:solidFill>
                  <a:srgbClr val="303030"/>
                </a:solidFill>
                <a:latin typeface="Bobby Jones Soft"/>
                <a:ea typeface="Bobby Jones Soft"/>
                <a:cs typeface="Bobby Jones Soft"/>
                <a:sym typeface="Bobby Jones Soft"/>
              </a:rPr>
              <a:t>ali</a:t>
            </a:r>
            <a:endParaRPr lang="en-US" sz="4000" dirty="0">
              <a:solidFill>
                <a:srgbClr val="303030"/>
              </a:solidFill>
              <a:latin typeface="Bobby Jones Soft"/>
              <a:ea typeface="Bobby Jones Soft"/>
              <a:cs typeface="Bobby Jones Soft"/>
              <a:sym typeface="Bobby Jones Soft"/>
            </a:endParaRPr>
          </a:p>
          <a:p>
            <a:r>
              <a:rPr lang="en-US" sz="4000" u="sng" dirty="0">
                <a:solidFill>
                  <a:srgbClr val="303030"/>
                </a:solidFill>
                <a:latin typeface="Bobby Jones Soft"/>
                <a:ea typeface="Bobby Jones Soft"/>
                <a:cs typeface="Bobby Jones Soft"/>
                <a:sym typeface="Bobby Jones Soft"/>
              </a:rPr>
              <a:t>Regno</a:t>
            </a:r>
            <a:r>
              <a:rPr lang="en-US" sz="4000" dirty="0">
                <a:solidFill>
                  <a:srgbClr val="303030"/>
                </a:solidFill>
                <a:latin typeface="Bobby Jones Soft"/>
                <a:ea typeface="Bobby Jones Soft"/>
                <a:cs typeface="Bobby Jones Soft"/>
                <a:sym typeface="Bobby Jones Soft"/>
              </a:rPr>
              <a:t>: 12200444</a:t>
            </a:r>
          </a:p>
          <a:p>
            <a:r>
              <a:rPr lang="en-US" sz="4000" u="sng" dirty="0">
                <a:solidFill>
                  <a:srgbClr val="303030"/>
                </a:solidFill>
                <a:latin typeface="Bobby Jones Soft"/>
                <a:ea typeface="Bobby Jones Soft"/>
                <a:cs typeface="Bobby Jones Soft"/>
                <a:sym typeface="Bobby Jones Soft"/>
              </a:rPr>
              <a:t>Course code</a:t>
            </a:r>
            <a:r>
              <a:rPr lang="en-US" sz="4000" dirty="0">
                <a:solidFill>
                  <a:srgbClr val="303030"/>
                </a:solidFill>
                <a:latin typeface="Bobby Jones Soft"/>
                <a:ea typeface="Bobby Jones Soft"/>
                <a:cs typeface="Bobby Jones Soft"/>
                <a:sym typeface="Bobby Jones Soft"/>
              </a:rPr>
              <a:t>: csm353</a:t>
            </a:r>
          </a:p>
        </p:txBody>
      </p:sp>
      <p:sp>
        <p:nvSpPr>
          <p:cNvPr id="18" name="Freeform 18"/>
          <p:cNvSpPr/>
          <p:nvPr/>
        </p:nvSpPr>
        <p:spPr>
          <a:xfrm>
            <a:off x="5993707" y="314920"/>
            <a:ext cx="3536747" cy="713780"/>
          </a:xfrm>
          <a:custGeom>
            <a:avLst/>
            <a:gdLst/>
            <a:ahLst/>
            <a:cxnLst/>
            <a:rect l="l" t="t" r="r" b="b"/>
            <a:pathLst>
              <a:path w="3536747" h="713780">
                <a:moveTo>
                  <a:pt x="0" y="0"/>
                </a:moveTo>
                <a:lnTo>
                  <a:pt x="3536747" y="0"/>
                </a:lnTo>
                <a:lnTo>
                  <a:pt x="3536747" y="713780"/>
                </a:lnTo>
                <a:lnTo>
                  <a:pt x="0" y="71378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9" name="Freeform 19"/>
          <p:cNvSpPr/>
          <p:nvPr/>
        </p:nvSpPr>
        <p:spPr>
          <a:xfrm>
            <a:off x="13887923" y="6494796"/>
            <a:ext cx="1196567" cy="1768220"/>
          </a:xfrm>
          <a:custGeom>
            <a:avLst/>
            <a:gdLst/>
            <a:ahLst/>
            <a:cxnLst/>
            <a:rect l="l" t="t" r="r" b="b"/>
            <a:pathLst>
              <a:path w="1196567" h="1768220">
                <a:moveTo>
                  <a:pt x="0" y="0"/>
                </a:moveTo>
                <a:lnTo>
                  <a:pt x="1196567" y="0"/>
                </a:lnTo>
                <a:lnTo>
                  <a:pt x="1196567" y="1768220"/>
                </a:lnTo>
                <a:lnTo>
                  <a:pt x="0" y="176822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20" name="Freeform 20"/>
          <p:cNvSpPr/>
          <p:nvPr/>
        </p:nvSpPr>
        <p:spPr>
          <a:xfrm>
            <a:off x="2136226" y="9059751"/>
            <a:ext cx="4552716" cy="951932"/>
          </a:xfrm>
          <a:custGeom>
            <a:avLst/>
            <a:gdLst/>
            <a:ahLst/>
            <a:cxnLst/>
            <a:rect l="l" t="t" r="r" b="b"/>
            <a:pathLst>
              <a:path w="4552716" h="951932">
                <a:moveTo>
                  <a:pt x="0" y="0"/>
                </a:moveTo>
                <a:lnTo>
                  <a:pt x="4552717" y="0"/>
                </a:lnTo>
                <a:lnTo>
                  <a:pt x="4552717" y="951932"/>
                </a:lnTo>
                <a:lnTo>
                  <a:pt x="0" y="95193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5653530" y="-1851199"/>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507698" y="269869"/>
            <a:ext cx="3208440" cy="647522"/>
          </a:xfrm>
          <a:custGeom>
            <a:avLst/>
            <a:gdLst/>
            <a:ahLst/>
            <a:cxnLst/>
            <a:rect l="l" t="t" r="r" b="b"/>
            <a:pathLst>
              <a:path w="3208440" h="647522">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70146" y="-835982"/>
            <a:ext cx="1222977" cy="1753372"/>
          </a:xfrm>
          <a:custGeom>
            <a:avLst/>
            <a:gdLst/>
            <a:ahLst/>
            <a:cxnLst/>
            <a:rect l="l" t="t" r="r" b="b"/>
            <a:pathLst>
              <a:path w="1222977" h="1753372">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3937494" y="3390476"/>
            <a:ext cx="10123531" cy="6567641"/>
          </a:xfrm>
          <a:custGeom>
            <a:avLst/>
            <a:gdLst/>
            <a:ahLst/>
            <a:cxnLst/>
            <a:rect l="l" t="t" r="r" b="b"/>
            <a:pathLst>
              <a:path w="10123531" h="6567641">
                <a:moveTo>
                  <a:pt x="0" y="0"/>
                </a:moveTo>
                <a:lnTo>
                  <a:pt x="10123531" y="0"/>
                </a:lnTo>
                <a:lnTo>
                  <a:pt x="10123531" y="6567640"/>
                </a:lnTo>
                <a:lnTo>
                  <a:pt x="0" y="6567640"/>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6777546" y="1130368"/>
            <a:ext cx="3608177" cy="1118235"/>
          </a:xfrm>
          <a:prstGeom prst="rect">
            <a:avLst/>
          </a:prstGeom>
        </p:spPr>
        <p:txBody>
          <a:bodyPr lIns="0" tIns="0" rIns="0" bIns="0" rtlCol="0" anchor="t">
            <a:spAutoFit/>
          </a:bodyPr>
          <a:lstStyle/>
          <a:p>
            <a:pPr algn="ctr">
              <a:lnSpc>
                <a:spcPts val="4319"/>
              </a:lnSpc>
            </a:pPr>
            <a:r>
              <a:rPr lang="en-US" sz="3999" u="sng">
                <a:solidFill>
                  <a:srgbClr val="303030"/>
                </a:solidFill>
                <a:latin typeface="Bobby Jones Soft"/>
                <a:ea typeface="Bobby Jones Soft"/>
                <a:cs typeface="Bobby Jones Soft"/>
                <a:sym typeface="Bobby Jones Soft"/>
              </a:rPr>
              <a:t>Univariate analysis</a:t>
            </a:r>
          </a:p>
        </p:txBody>
      </p:sp>
      <p:sp>
        <p:nvSpPr>
          <p:cNvPr id="10" name="TextBox 10"/>
          <p:cNvSpPr txBox="1"/>
          <p:nvPr/>
        </p:nvSpPr>
        <p:spPr>
          <a:xfrm>
            <a:off x="3594959" y="2690000"/>
            <a:ext cx="11201616"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bar graph showing the top 10 players with the most 'Player of the Match' awards.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5653530" y="-1851199"/>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507698" y="269869"/>
            <a:ext cx="3208440" cy="647522"/>
          </a:xfrm>
          <a:custGeom>
            <a:avLst/>
            <a:gdLst/>
            <a:ahLst/>
            <a:cxnLst/>
            <a:rect l="l" t="t" r="r" b="b"/>
            <a:pathLst>
              <a:path w="3208440" h="647522">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70146" y="-835982"/>
            <a:ext cx="1222977" cy="1753372"/>
          </a:xfrm>
          <a:custGeom>
            <a:avLst/>
            <a:gdLst/>
            <a:ahLst/>
            <a:cxnLst/>
            <a:rect l="l" t="t" r="r" b="b"/>
            <a:pathLst>
              <a:path w="1222977" h="1753372">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a:off x="9711245" y="3476201"/>
            <a:ext cx="8218849" cy="6482617"/>
          </a:xfrm>
          <a:custGeom>
            <a:avLst/>
            <a:gdLst/>
            <a:ahLst/>
            <a:cxnLst/>
            <a:rect l="l" t="t" r="r" b="b"/>
            <a:pathLst>
              <a:path w="8218849" h="6482617">
                <a:moveTo>
                  <a:pt x="0" y="0"/>
                </a:moveTo>
                <a:lnTo>
                  <a:pt x="8218849" y="0"/>
                </a:lnTo>
                <a:lnTo>
                  <a:pt x="8218849" y="6482617"/>
                </a:lnTo>
                <a:lnTo>
                  <a:pt x="0" y="6482617"/>
                </a:lnTo>
                <a:lnTo>
                  <a:pt x="0" y="0"/>
                </a:lnTo>
                <a:close/>
              </a:path>
            </a:pathLst>
          </a:custGeom>
          <a:blipFill>
            <a:blip r:embed="rId13"/>
            <a:stretch>
              <a:fillRect/>
            </a:stretch>
          </a:blipFill>
        </p:spPr>
        <p:txBody>
          <a:bodyPr/>
          <a:lstStyle/>
          <a:p>
            <a:endParaRPr lang="en-US"/>
          </a:p>
        </p:txBody>
      </p:sp>
      <p:sp>
        <p:nvSpPr>
          <p:cNvPr id="10" name="TextBox 10"/>
          <p:cNvSpPr txBox="1"/>
          <p:nvPr/>
        </p:nvSpPr>
        <p:spPr>
          <a:xfrm>
            <a:off x="6777546" y="1130368"/>
            <a:ext cx="3608177" cy="1118235"/>
          </a:xfrm>
          <a:prstGeom prst="rect">
            <a:avLst/>
          </a:prstGeom>
        </p:spPr>
        <p:txBody>
          <a:bodyPr lIns="0" tIns="0" rIns="0" bIns="0" rtlCol="0" anchor="t">
            <a:spAutoFit/>
          </a:bodyPr>
          <a:lstStyle/>
          <a:p>
            <a:pPr algn="ctr">
              <a:lnSpc>
                <a:spcPts val="4319"/>
              </a:lnSpc>
            </a:pPr>
            <a:r>
              <a:rPr lang="en-US" sz="3999" u="sng">
                <a:solidFill>
                  <a:srgbClr val="303030"/>
                </a:solidFill>
                <a:latin typeface="Bobby Jones Soft"/>
                <a:ea typeface="Bobby Jones Soft"/>
                <a:cs typeface="Bobby Jones Soft"/>
                <a:sym typeface="Bobby Jones Soft"/>
              </a:rPr>
              <a:t>bivariate analysis</a:t>
            </a:r>
          </a:p>
        </p:txBody>
      </p:sp>
      <p:sp>
        <p:nvSpPr>
          <p:cNvPr id="11" name="TextBox 11"/>
          <p:cNvSpPr txBox="1"/>
          <p:nvPr/>
        </p:nvSpPr>
        <p:spPr>
          <a:xfrm>
            <a:off x="306083" y="2931371"/>
            <a:ext cx="8887041" cy="569195"/>
          </a:xfrm>
          <a:prstGeom prst="rect">
            <a:avLst/>
          </a:prstGeom>
        </p:spPr>
        <p:txBody>
          <a:bodyPr lIns="0" tIns="0" rIns="0" bIns="0" rtlCol="0" anchor="t">
            <a:spAutoFit/>
          </a:bodyPr>
          <a:lstStyle/>
          <a:p>
            <a:pPr algn="l">
              <a:lnSpc>
                <a:spcPts val="2160"/>
              </a:lnSpc>
            </a:pPr>
            <a:r>
              <a:rPr lang="en-US" sz="2000" u="sng" dirty="0">
                <a:solidFill>
                  <a:srgbClr val="303030"/>
                </a:solidFill>
                <a:latin typeface="Bobby Jones Soft"/>
                <a:ea typeface="Bobby Jones Soft"/>
                <a:cs typeface="Bobby Jones Soft"/>
                <a:sym typeface="Bobby Jones Soft"/>
              </a:rPr>
              <a:t>Plotting a Stacked Bar to show  Which team has won the most tosses and what decision they make (Bat First or Bowl )</a:t>
            </a:r>
          </a:p>
        </p:txBody>
      </p:sp>
      <p:sp>
        <p:nvSpPr>
          <p:cNvPr id="12" name="TextBox 12"/>
          <p:cNvSpPr txBox="1"/>
          <p:nvPr/>
        </p:nvSpPr>
        <p:spPr>
          <a:xfrm>
            <a:off x="9711245" y="2916131"/>
            <a:ext cx="8813515"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 Plotting a piechart to find Proportion of Wins by Teams after Batting First</a:t>
            </a:r>
          </a:p>
        </p:txBody>
      </p:sp>
      <p:pic>
        <p:nvPicPr>
          <p:cNvPr id="14" name="Picture 13">
            <a:extLst>
              <a:ext uri="{FF2B5EF4-FFF2-40B4-BE49-F238E27FC236}">
                <a16:creationId xmlns:a16="http://schemas.microsoft.com/office/drawing/2014/main" id="{B63EBC7C-103B-AD73-DF39-6CDE94CC65D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4234" y="3476201"/>
            <a:ext cx="8769765" cy="64826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5653530" y="-1851199"/>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507698" y="269869"/>
            <a:ext cx="3208440" cy="647522"/>
          </a:xfrm>
          <a:custGeom>
            <a:avLst/>
            <a:gdLst/>
            <a:ahLst/>
            <a:cxnLst/>
            <a:rect l="l" t="t" r="r" b="b"/>
            <a:pathLst>
              <a:path w="3208440" h="647522">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70146" y="-835982"/>
            <a:ext cx="1222977" cy="1753372"/>
          </a:xfrm>
          <a:custGeom>
            <a:avLst/>
            <a:gdLst/>
            <a:ahLst/>
            <a:cxnLst/>
            <a:rect l="l" t="t" r="r" b="b"/>
            <a:pathLst>
              <a:path w="1222977" h="1753372">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306083" y="3655783"/>
            <a:ext cx="7859220" cy="6631217"/>
          </a:xfrm>
          <a:custGeom>
            <a:avLst/>
            <a:gdLst/>
            <a:ahLst/>
            <a:cxnLst/>
            <a:rect l="l" t="t" r="r" b="b"/>
            <a:pathLst>
              <a:path w="7859220" h="6631217">
                <a:moveTo>
                  <a:pt x="0" y="0"/>
                </a:moveTo>
                <a:lnTo>
                  <a:pt x="7859219" y="0"/>
                </a:lnTo>
                <a:lnTo>
                  <a:pt x="7859219" y="6631217"/>
                </a:lnTo>
                <a:lnTo>
                  <a:pt x="0" y="6631217"/>
                </a:lnTo>
                <a:lnTo>
                  <a:pt x="0" y="0"/>
                </a:lnTo>
                <a:close/>
              </a:path>
            </a:pathLst>
          </a:custGeom>
          <a:blipFill>
            <a:blip r:embed="rId13"/>
            <a:stretch>
              <a:fillRect/>
            </a:stretch>
          </a:blipFill>
        </p:spPr>
        <p:txBody>
          <a:bodyPr/>
          <a:lstStyle/>
          <a:p>
            <a:endParaRPr lang="en-US"/>
          </a:p>
        </p:txBody>
      </p:sp>
      <p:sp>
        <p:nvSpPr>
          <p:cNvPr id="9" name="Freeform 9"/>
          <p:cNvSpPr/>
          <p:nvPr/>
        </p:nvSpPr>
        <p:spPr>
          <a:xfrm>
            <a:off x="8743291" y="3655783"/>
            <a:ext cx="9544709" cy="5938084"/>
          </a:xfrm>
          <a:custGeom>
            <a:avLst/>
            <a:gdLst/>
            <a:ahLst/>
            <a:cxnLst/>
            <a:rect l="l" t="t" r="r" b="b"/>
            <a:pathLst>
              <a:path w="9544709" h="5938084">
                <a:moveTo>
                  <a:pt x="0" y="0"/>
                </a:moveTo>
                <a:lnTo>
                  <a:pt x="9544709" y="0"/>
                </a:lnTo>
                <a:lnTo>
                  <a:pt x="9544709" y="5938084"/>
                </a:lnTo>
                <a:lnTo>
                  <a:pt x="0" y="5938084"/>
                </a:lnTo>
                <a:lnTo>
                  <a:pt x="0" y="0"/>
                </a:lnTo>
                <a:close/>
              </a:path>
            </a:pathLst>
          </a:custGeom>
          <a:blipFill>
            <a:blip r:embed="rId14"/>
            <a:stretch>
              <a:fillRect t="-933" b="-933"/>
            </a:stretch>
          </a:blipFill>
        </p:spPr>
        <p:txBody>
          <a:bodyPr/>
          <a:lstStyle/>
          <a:p>
            <a:endParaRPr lang="en-US"/>
          </a:p>
        </p:txBody>
      </p:sp>
      <p:sp>
        <p:nvSpPr>
          <p:cNvPr id="10" name="TextBox 10"/>
          <p:cNvSpPr txBox="1"/>
          <p:nvPr/>
        </p:nvSpPr>
        <p:spPr>
          <a:xfrm>
            <a:off x="6777546" y="1130368"/>
            <a:ext cx="3608177" cy="1118235"/>
          </a:xfrm>
          <a:prstGeom prst="rect">
            <a:avLst/>
          </a:prstGeom>
        </p:spPr>
        <p:txBody>
          <a:bodyPr lIns="0" tIns="0" rIns="0" bIns="0" rtlCol="0" anchor="t">
            <a:spAutoFit/>
          </a:bodyPr>
          <a:lstStyle/>
          <a:p>
            <a:pPr algn="ctr">
              <a:lnSpc>
                <a:spcPts val="4319"/>
              </a:lnSpc>
            </a:pPr>
            <a:r>
              <a:rPr lang="en-US" sz="3999" u="sng">
                <a:solidFill>
                  <a:srgbClr val="303030"/>
                </a:solidFill>
                <a:latin typeface="Bobby Jones Soft"/>
                <a:ea typeface="Bobby Jones Soft"/>
                <a:cs typeface="Bobby Jones Soft"/>
                <a:sym typeface="Bobby Jones Soft"/>
              </a:rPr>
              <a:t>bivariate analysis</a:t>
            </a:r>
          </a:p>
        </p:txBody>
      </p:sp>
      <p:sp>
        <p:nvSpPr>
          <p:cNvPr id="11" name="TextBox 11"/>
          <p:cNvSpPr txBox="1"/>
          <p:nvPr/>
        </p:nvSpPr>
        <p:spPr>
          <a:xfrm>
            <a:off x="256959" y="2916131"/>
            <a:ext cx="8887041"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 Plotting a piechart to find Proportion of Wins by Teams after Bowling First</a:t>
            </a:r>
          </a:p>
        </p:txBody>
      </p:sp>
      <p:sp>
        <p:nvSpPr>
          <p:cNvPr id="12" name="TextBox 12"/>
          <p:cNvSpPr txBox="1"/>
          <p:nvPr/>
        </p:nvSpPr>
        <p:spPr>
          <a:xfrm>
            <a:off x="9193123" y="2916131"/>
            <a:ext cx="8813515"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countplot to see the toss decisions on the different venues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5653530" y="-1851199"/>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507698" y="269869"/>
            <a:ext cx="3208440" cy="647522"/>
          </a:xfrm>
          <a:custGeom>
            <a:avLst/>
            <a:gdLst/>
            <a:ahLst/>
            <a:cxnLst/>
            <a:rect l="l" t="t" r="r" b="b"/>
            <a:pathLst>
              <a:path w="3208440" h="647522">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70146" y="-835982"/>
            <a:ext cx="1222977" cy="1753372"/>
          </a:xfrm>
          <a:custGeom>
            <a:avLst/>
            <a:gdLst/>
            <a:ahLst/>
            <a:cxnLst/>
            <a:rect l="l" t="t" r="r" b="b"/>
            <a:pathLst>
              <a:path w="1222977" h="1753372">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4205356" y="3460961"/>
            <a:ext cx="9975535" cy="6664114"/>
          </a:xfrm>
          <a:custGeom>
            <a:avLst/>
            <a:gdLst/>
            <a:ahLst/>
            <a:cxnLst/>
            <a:rect l="l" t="t" r="r" b="b"/>
            <a:pathLst>
              <a:path w="9975535" h="6664114">
                <a:moveTo>
                  <a:pt x="0" y="0"/>
                </a:moveTo>
                <a:lnTo>
                  <a:pt x="9975535" y="0"/>
                </a:lnTo>
                <a:lnTo>
                  <a:pt x="9975535" y="6664114"/>
                </a:lnTo>
                <a:lnTo>
                  <a:pt x="0" y="6664114"/>
                </a:lnTo>
                <a:lnTo>
                  <a:pt x="0" y="0"/>
                </a:lnTo>
                <a:close/>
              </a:path>
            </a:pathLst>
          </a:custGeom>
          <a:blipFill>
            <a:blip r:embed="rId13"/>
            <a:stretch>
              <a:fillRect r="-837"/>
            </a:stretch>
          </a:blipFill>
        </p:spPr>
        <p:txBody>
          <a:bodyPr/>
          <a:lstStyle/>
          <a:p>
            <a:endParaRPr lang="en-US"/>
          </a:p>
        </p:txBody>
      </p:sp>
      <p:sp>
        <p:nvSpPr>
          <p:cNvPr id="9" name="TextBox 9"/>
          <p:cNvSpPr txBox="1"/>
          <p:nvPr/>
        </p:nvSpPr>
        <p:spPr>
          <a:xfrm>
            <a:off x="6777546" y="1130368"/>
            <a:ext cx="3608177" cy="1118235"/>
          </a:xfrm>
          <a:prstGeom prst="rect">
            <a:avLst/>
          </a:prstGeom>
        </p:spPr>
        <p:txBody>
          <a:bodyPr lIns="0" tIns="0" rIns="0" bIns="0" rtlCol="0" anchor="t">
            <a:spAutoFit/>
          </a:bodyPr>
          <a:lstStyle/>
          <a:p>
            <a:pPr algn="ctr">
              <a:lnSpc>
                <a:spcPts val="4319"/>
              </a:lnSpc>
            </a:pPr>
            <a:r>
              <a:rPr lang="en-US" sz="3999" u="sng">
                <a:solidFill>
                  <a:srgbClr val="303030"/>
                </a:solidFill>
                <a:latin typeface="Bobby Jones Soft"/>
                <a:ea typeface="Bobby Jones Soft"/>
                <a:cs typeface="Bobby Jones Soft"/>
                <a:sym typeface="Bobby Jones Soft"/>
              </a:rPr>
              <a:t>bivariate analysis</a:t>
            </a:r>
          </a:p>
        </p:txBody>
      </p:sp>
      <p:sp>
        <p:nvSpPr>
          <p:cNvPr id="10" name="TextBox 10"/>
          <p:cNvSpPr txBox="1"/>
          <p:nvPr/>
        </p:nvSpPr>
        <p:spPr>
          <a:xfrm>
            <a:off x="3594959" y="2591892"/>
            <a:ext cx="11250739" cy="5448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line chart to see the average scores in the first and second innings over the years</a:t>
            </a:r>
          </a:p>
          <a:p>
            <a:pPr algn="l">
              <a:lnSpc>
                <a:spcPts val="2160"/>
              </a:lnSpc>
            </a:pPr>
            <a:endParaRPr lang="en-US" sz="2000" u="sng">
              <a:solidFill>
                <a:srgbClr val="303030"/>
              </a:solidFill>
              <a:latin typeface="Bobby Jones Soft"/>
              <a:ea typeface="Bobby Jones Soft"/>
              <a:cs typeface="Bobby Jones Soft"/>
              <a:sym typeface="Bobby Jones Sof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5653530" y="-1851199"/>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507698" y="269869"/>
            <a:ext cx="3208440" cy="647522"/>
          </a:xfrm>
          <a:custGeom>
            <a:avLst/>
            <a:gdLst/>
            <a:ahLst/>
            <a:cxnLst/>
            <a:rect l="l" t="t" r="r" b="b"/>
            <a:pathLst>
              <a:path w="3208440" h="647522">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70146" y="-835982"/>
            <a:ext cx="1222977" cy="1753372"/>
          </a:xfrm>
          <a:custGeom>
            <a:avLst/>
            <a:gdLst/>
            <a:ahLst/>
            <a:cxnLst/>
            <a:rect l="l" t="t" r="r" b="b"/>
            <a:pathLst>
              <a:path w="1222977" h="1753372">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01674" y="3482514"/>
            <a:ext cx="9042326" cy="5775786"/>
          </a:xfrm>
          <a:custGeom>
            <a:avLst/>
            <a:gdLst/>
            <a:ahLst/>
            <a:cxnLst/>
            <a:rect l="l" t="t" r="r" b="b"/>
            <a:pathLst>
              <a:path w="9042326" h="5775786">
                <a:moveTo>
                  <a:pt x="0" y="0"/>
                </a:moveTo>
                <a:lnTo>
                  <a:pt x="9042326" y="0"/>
                </a:lnTo>
                <a:lnTo>
                  <a:pt x="9042326" y="5775786"/>
                </a:lnTo>
                <a:lnTo>
                  <a:pt x="0" y="5775786"/>
                </a:lnTo>
                <a:lnTo>
                  <a:pt x="0" y="0"/>
                </a:lnTo>
                <a:close/>
              </a:path>
            </a:pathLst>
          </a:custGeom>
          <a:blipFill>
            <a:blip r:embed="rId13"/>
            <a:stretch>
              <a:fillRect/>
            </a:stretch>
          </a:blipFill>
        </p:spPr>
        <p:txBody>
          <a:bodyPr/>
          <a:lstStyle/>
          <a:p>
            <a:endParaRPr lang="en-US"/>
          </a:p>
        </p:txBody>
      </p:sp>
      <p:sp>
        <p:nvSpPr>
          <p:cNvPr id="9" name="Freeform 9"/>
          <p:cNvSpPr/>
          <p:nvPr/>
        </p:nvSpPr>
        <p:spPr>
          <a:xfrm>
            <a:off x="9409977" y="3375236"/>
            <a:ext cx="8130909" cy="6687673"/>
          </a:xfrm>
          <a:custGeom>
            <a:avLst/>
            <a:gdLst/>
            <a:ahLst/>
            <a:cxnLst/>
            <a:rect l="l" t="t" r="r" b="b"/>
            <a:pathLst>
              <a:path w="8130909" h="6687673">
                <a:moveTo>
                  <a:pt x="0" y="0"/>
                </a:moveTo>
                <a:lnTo>
                  <a:pt x="8130909" y="0"/>
                </a:lnTo>
                <a:lnTo>
                  <a:pt x="8130909" y="6687672"/>
                </a:lnTo>
                <a:lnTo>
                  <a:pt x="0" y="6687672"/>
                </a:lnTo>
                <a:lnTo>
                  <a:pt x="0" y="0"/>
                </a:lnTo>
                <a:close/>
              </a:path>
            </a:pathLst>
          </a:custGeom>
          <a:blipFill>
            <a:blip r:embed="rId14"/>
            <a:stretch>
              <a:fillRect/>
            </a:stretch>
          </a:blipFill>
        </p:spPr>
        <p:txBody>
          <a:bodyPr/>
          <a:lstStyle/>
          <a:p>
            <a:endParaRPr lang="en-US"/>
          </a:p>
        </p:txBody>
      </p:sp>
      <p:sp>
        <p:nvSpPr>
          <p:cNvPr id="10" name="TextBox 10"/>
          <p:cNvSpPr txBox="1"/>
          <p:nvPr/>
        </p:nvSpPr>
        <p:spPr>
          <a:xfrm>
            <a:off x="6777546" y="1130368"/>
            <a:ext cx="3608177" cy="1118235"/>
          </a:xfrm>
          <a:prstGeom prst="rect">
            <a:avLst/>
          </a:prstGeom>
        </p:spPr>
        <p:txBody>
          <a:bodyPr lIns="0" tIns="0" rIns="0" bIns="0" rtlCol="0" anchor="t">
            <a:spAutoFit/>
          </a:bodyPr>
          <a:lstStyle/>
          <a:p>
            <a:pPr algn="ctr">
              <a:lnSpc>
                <a:spcPts val="4319"/>
              </a:lnSpc>
            </a:pPr>
            <a:r>
              <a:rPr lang="en-US" sz="3999" u="sng">
                <a:solidFill>
                  <a:srgbClr val="303030"/>
                </a:solidFill>
                <a:latin typeface="Bobby Jones Soft"/>
                <a:ea typeface="Bobby Jones Soft"/>
                <a:cs typeface="Bobby Jones Soft"/>
                <a:sym typeface="Bobby Jones Soft"/>
              </a:rPr>
              <a:t>multivariate analysis</a:t>
            </a:r>
          </a:p>
        </p:txBody>
      </p:sp>
      <p:sp>
        <p:nvSpPr>
          <p:cNvPr id="11" name="TextBox 11"/>
          <p:cNvSpPr txBox="1"/>
          <p:nvPr/>
        </p:nvSpPr>
        <p:spPr>
          <a:xfrm>
            <a:off x="256959" y="2916131"/>
            <a:ext cx="8887041"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the Heatmap to find the correlation between the columns</a:t>
            </a:r>
          </a:p>
        </p:txBody>
      </p:sp>
      <p:sp>
        <p:nvSpPr>
          <p:cNvPr id="12" name="TextBox 12"/>
          <p:cNvSpPr txBox="1"/>
          <p:nvPr/>
        </p:nvSpPr>
        <p:spPr>
          <a:xfrm>
            <a:off x="9409977" y="2916131"/>
            <a:ext cx="8813515"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line graph to show the avg scores in different phases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3544544" y="1172977"/>
            <a:ext cx="11198912" cy="7941047"/>
          </a:xfrm>
          <a:custGeom>
            <a:avLst/>
            <a:gdLst/>
            <a:ahLst/>
            <a:cxnLst/>
            <a:rect l="l" t="t" r="r" b="b"/>
            <a:pathLst>
              <a:path w="11198912" h="7941047">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539152" y="7928554"/>
            <a:ext cx="2622746" cy="3073791"/>
          </a:xfrm>
          <a:custGeom>
            <a:avLst/>
            <a:gdLst/>
            <a:ahLst/>
            <a:cxnLst/>
            <a:rect l="l" t="t" r="r" b="b"/>
            <a:pathLst>
              <a:path w="2622746" h="3073791">
                <a:moveTo>
                  <a:pt x="0" y="0"/>
                </a:moveTo>
                <a:lnTo>
                  <a:pt x="2622746" y="0"/>
                </a:lnTo>
                <a:lnTo>
                  <a:pt x="2622746" y="3073791"/>
                </a:lnTo>
                <a:lnTo>
                  <a:pt x="0" y="30737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808433" y="1414354"/>
            <a:ext cx="2959134" cy="2805490"/>
          </a:xfrm>
          <a:custGeom>
            <a:avLst/>
            <a:gdLst/>
            <a:ahLst/>
            <a:cxnLst/>
            <a:rect l="l" t="t" r="r" b="b"/>
            <a:pathLst>
              <a:path w="2959134" h="2805490">
                <a:moveTo>
                  <a:pt x="0" y="0"/>
                </a:moveTo>
                <a:lnTo>
                  <a:pt x="2959134" y="0"/>
                </a:lnTo>
                <a:lnTo>
                  <a:pt x="2959134" y="2805490"/>
                </a:lnTo>
                <a:lnTo>
                  <a:pt x="0" y="28054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4146485" y="2603746"/>
            <a:ext cx="9985414" cy="1001930"/>
          </a:xfrm>
          <a:prstGeom prst="rect">
            <a:avLst/>
          </a:prstGeom>
        </p:spPr>
        <p:txBody>
          <a:bodyPr lIns="0" tIns="0" rIns="0" bIns="0" rtlCol="0" anchor="t">
            <a:spAutoFit/>
          </a:bodyPr>
          <a:lstStyle/>
          <a:p>
            <a:pPr algn="ctr">
              <a:lnSpc>
                <a:spcPts val="7552"/>
              </a:lnSpc>
            </a:pPr>
            <a:r>
              <a:rPr lang="en-US" sz="6993" u="sng">
                <a:solidFill>
                  <a:srgbClr val="303030"/>
                </a:solidFill>
                <a:latin typeface="Bobby Jones Soft"/>
                <a:ea typeface="Bobby Jones Soft"/>
                <a:cs typeface="Bobby Jones Soft"/>
                <a:sym typeface="Bobby Jones Soft"/>
              </a:rPr>
              <a:t>conclusion</a:t>
            </a:r>
          </a:p>
        </p:txBody>
      </p:sp>
      <p:sp>
        <p:nvSpPr>
          <p:cNvPr id="7" name="TextBox 7"/>
          <p:cNvSpPr txBox="1"/>
          <p:nvPr/>
        </p:nvSpPr>
        <p:spPr>
          <a:xfrm>
            <a:off x="3544544" y="3730264"/>
            <a:ext cx="11198912" cy="3824618"/>
          </a:xfrm>
          <a:prstGeom prst="rect">
            <a:avLst/>
          </a:prstGeom>
        </p:spPr>
        <p:txBody>
          <a:bodyPr lIns="0" tIns="0" rIns="0" bIns="0" rtlCol="0" anchor="t">
            <a:spAutoFit/>
          </a:bodyPr>
          <a:lstStyle/>
          <a:p>
            <a:pPr marL="0" lvl="0" indent="0" algn="ctr">
              <a:lnSpc>
                <a:spcPts val="3451"/>
              </a:lnSpc>
              <a:spcBef>
                <a:spcPct val="0"/>
              </a:spcBef>
            </a:pPr>
            <a:r>
              <a:rPr lang="en-US" sz="2556" b="1" spc="153">
                <a:solidFill>
                  <a:srgbClr val="303030"/>
                </a:solidFill>
                <a:latin typeface="Quicksand Semi-Bold"/>
                <a:ea typeface="Quicksand Semi-Bold"/>
                <a:cs typeface="Quicksand Semi-Bold"/>
                <a:sym typeface="Quicksand Semi-Bold"/>
              </a:rPr>
              <a:t>This project studied IPL matches from 2008 to 2024 to find patterns in team and player performances, scoring trends, and match results. It showed how decisions like batting or fielding first and scoring in different phases affect the outcome. By using Python tools, the data was turned into easy-to-understand insights that can help teams plan better and fans enjoy the game more. The project shows how data can improve understanding of cricket and inspire more studies in sports analytics.</a:t>
            </a:r>
          </a:p>
        </p:txBody>
      </p:sp>
      <p:sp>
        <p:nvSpPr>
          <p:cNvPr id="8" name="Freeform 8"/>
          <p:cNvSpPr/>
          <p:nvPr/>
        </p:nvSpPr>
        <p:spPr>
          <a:xfrm>
            <a:off x="14321734" y="-1129584"/>
            <a:ext cx="2486699" cy="2543938"/>
          </a:xfrm>
          <a:custGeom>
            <a:avLst/>
            <a:gdLst/>
            <a:ahLst/>
            <a:cxnLst/>
            <a:rect l="l" t="t" r="r" b="b"/>
            <a:pathLst>
              <a:path w="2486699" h="2543938">
                <a:moveTo>
                  <a:pt x="0" y="0"/>
                </a:moveTo>
                <a:lnTo>
                  <a:pt x="2486699" y="0"/>
                </a:lnTo>
                <a:lnTo>
                  <a:pt x="2486699" y="2543938"/>
                </a:lnTo>
                <a:lnTo>
                  <a:pt x="0" y="25439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2083594" y="704939"/>
            <a:ext cx="3208440" cy="647522"/>
          </a:xfrm>
          <a:custGeom>
            <a:avLst/>
            <a:gdLst/>
            <a:ahLst/>
            <a:cxnLst/>
            <a:rect l="l" t="t" r="r" b="b"/>
            <a:pathLst>
              <a:path w="3208440" h="647522">
                <a:moveTo>
                  <a:pt x="0" y="0"/>
                </a:moveTo>
                <a:lnTo>
                  <a:pt x="3208439" y="0"/>
                </a:lnTo>
                <a:lnTo>
                  <a:pt x="3208439" y="647522"/>
                </a:lnTo>
                <a:lnTo>
                  <a:pt x="0" y="6475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511294" y="6887545"/>
            <a:ext cx="1222977" cy="1753372"/>
          </a:xfrm>
          <a:custGeom>
            <a:avLst/>
            <a:gdLst/>
            <a:ahLst/>
            <a:cxnLst/>
            <a:rect l="l" t="t" r="r" b="b"/>
            <a:pathLst>
              <a:path w="1222977" h="1753372">
                <a:moveTo>
                  <a:pt x="0" y="0"/>
                </a:moveTo>
                <a:lnTo>
                  <a:pt x="1222978" y="0"/>
                </a:lnTo>
                <a:lnTo>
                  <a:pt x="1222978" y="1753373"/>
                </a:lnTo>
                <a:lnTo>
                  <a:pt x="0" y="17533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1733922" y="3602082"/>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Freeform 13"/>
          <p:cNvSpPr/>
          <p:nvPr/>
        </p:nvSpPr>
        <p:spPr>
          <a:xfrm>
            <a:off x="4763425" y="9465450"/>
            <a:ext cx="2778160" cy="2448254"/>
          </a:xfrm>
          <a:custGeom>
            <a:avLst/>
            <a:gdLst/>
            <a:ahLst/>
            <a:cxnLst/>
            <a:rect l="l" t="t" r="r" b="b"/>
            <a:pathLst>
              <a:path w="2778160" h="2448254">
                <a:moveTo>
                  <a:pt x="0" y="0"/>
                </a:moveTo>
                <a:lnTo>
                  <a:pt x="2778160" y="0"/>
                </a:lnTo>
                <a:lnTo>
                  <a:pt x="2778160" y="2448254"/>
                </a:lnTo>
                <a:lnTo>
                  <a:pt x="0" y="244825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48056" y="1613774"/>
            <a:ext cx="6270104" cy="820293"/>
          </a:xfrm>
          <a:prstGeom prst="rect">
            <a:avLst/>
          </a:prstGeom>
        </p:spPr>
        <p:txBody>
          <a:bodyPr lIns="0" tIns="0" rIns="0" bIns="0" rtlCol="0" anchor="t">
            <a:spAutoFit/>
          </a:bodyPr>
          <a:lstStyle/>
          <a:p>
            <a:pPr algn="ctr">
              <a:lnSpc>
                <a:spcPts val="6155"/>
              </a:lnSpc>
              <a:spcBef>
                <a:spcPct val="0"/>
              </a:spcBef>
            </a:pPr>
            <a:r>
              <a:rPr lang="en-US" sz="5699" u="sng">
                <a:solidFill>
                  <a:srgbClr val="000000"/>
                </a:solidFill>
                <a:latin typeface="Bobby Jones Soft"/>
                <a:ea typeface="Bobby Jones Soft"/>
                <a:cs typeface="Bobby Jones Soft"/>
                <a:sym typeface="Bobby Jones Soft"/>
              </a:rPr>
              <a:t>Reference</a:t>
            </a:r>
          </a:p>
        </p:txBody>
      </p:sp>
      <p:sp>
        <p:nvSpPr>
          <p:cNvPr id="3" name="TextBox 3"/>
          <p:cNvSpPr txBox="1"/>
          <p:nvPr/>
        </p:nvSpPr>
        <p:spPr>
          <a:xfrm>
            <a:off x="0" y="3794668"/>
            <a:ext cx="18288000" cy="2260347"/>
          </a:xfrm>
          <a:prstGeom prst="rect">
            <a:avLst/>
          </a:prstGeom>
        </p:spPr>
        <p:txBody>
          <a:bodyPr lIns="0" tIns="0" rIns="0" bIns="0" rtlCol="0" anchor="t">
            <a:spAutoFit/>
          </a:bodyPr>
          <a:lstStyle/>
          <a:p>
            <a:pPr algn="l">
              <a:lnSpc>
                <a:spcPts val="3582"/>
              </a:lnSpc>
              <a:spcBef>
                <a:spcPct val="0"/>
              </a:spcBef>
            </a:pPr>
            <a:r>
              <a:rPr lang="en-US" sz="3316" u="sng">
                <a:solidFill>
                  <a:srgbClr val="000000"/>
                </a:solidFill>
                <a:latin typeface="Bobby Jones Soft"/>
                <a:ea typeface="Bobby Jones Soft"/>
                <a:cs typeface="Bobby Jones Soft"/>
                <a:sym typeface="Bobby Jones Soft"/>
              </a:rPr>
              <a:t>Data Source:</a:t>
            </a:r>
            <a:r>
              <a:rPr lang="en-US" sz="3316">
                <a:solidFill>
                  <a:srgbClr val="000000"/>
                </a:solidFill>
                <a:latin typeface="Bobby Jones Soft"/>
                <a:ea typeface="Bobby Jones Soft"/>
                <a:cs typeface="Bobby Jones Soft"/>
                <a:sym typeface="Bobby Jones Soft"/>
              </a:rPr>
              <a:t> Kaggle (https://www.kaggle.com/datasets/saiprudvirajy/indian-premier-league-       ipl-2008-2024?select=team_performance_dataset_2008to2024.csv).</a:t>
            </a:r>
          </a:p>
          <a:p>
            <a:pPr algn="ctr">
              <a:lnSpc>
                <a:spcPts val="3582"/>
              </a:lnSpc>
              <a:spcBef>
                <a:spcPct val="0"/>
              </a:spcBef>
            </a:pPr>
            <a:endParaRPr lang="en-US" sz="3316">
              <a:solidFill>
                <a:srgbClr val="000000"/>
              </a:solidFill>
              <a:latin typeface="Bobby Jones Soft"/>
              <a:ea typeface="Bobby Jones Soft"/>
              <a:cs typeface="Bobby Jones Soft"/>
              <a:sym typeface="Bobby Jones Soft"/>
            </a:endParaRPr>
          </a:p>
          <a:p>
            <a:pPr algn="l">
              <a:lnSpc>
                <a:spcPts val="3582"/>
              </a:lnSpc>
              <a:spcBef>
                <a:spcPct val="0"/>
              </a:spcBef>
            </a:pPr>
            <a:r>
              <a:rPr lang="en-US" sz="3316" u="sng">
                <a:solidFill>
                  <a:srgbClr val="000000"/>
                </a:solidFill>
                <a:latin typeface="Bobby Jones Soft"/>
                <a:ea typeface="Bobby Jones Soft"/>
                <a:cs typeface="Bobby Jones Soft"/>
                <a:sym typeface="Bobby Jones Soft"/>
              </a:rPr>
              <a:t>Libraries:</a:t>
            </a:r>
            <a:r>
              <a:rPr lang="en-US" sz="3316">
                <a:solidFill>
                  <a:srgbClr val="000000"/>
                </a:solidFill>
                <a:latin typeface="Bobby Jones Soft"/>
                <a:ea typeface="Bobby Jones Soft"/>
                <a:cs typeface="Bobby Jones Soft"/>
                <a:sym typeface="Bobby Jones Soft"/>
              </a:rPr>
              <a:t> Pandas, NumPy, Matplotlib, Seaborn.</a:t>
            </a:r>
          </a:p>
          <a:p>
            <a:pPr algn="ctr">
              <a:lnSpc>
                <a:spcPts val="3582"/>
              </a:lnSpc>
              <a:spcBef>
                <a:spcPct val="0"/>
              </a:spcBef>
            </a:pPr>
            <a:endParaRPr lang="en-US" sz="3316">
              <a:solidFill>
                <a:srgbClr val="000000"/>
              </a:solidFill>
              <a:latin typeface="Bobby Jones Soft"/>
              <a:ea typeface="Bobby Jones Soft"/>
              <a:cs typeface="Bobby Jones Soft"/>
              <a:sym typeface="Bobby Jones Sof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4101765" y="2329016"/>
            <a:ext cx="10084471" cy="5628968"/>
          </a:xfrm>
          <a:custGeom>
            <a:avLst/>
            <a:gdLst/>
            <a:ahLst/>
            <a:cxnLst/>
            <a:rect l="l" t="t" r="r" b="b"/>
            <a:pathLst>
              <a:path w="10084471" h="5628968">
                <a:moveTo>
                  <a:pt x="0" y="0"/>
                </a:moveTo>
                <a:lnTo>
                  <a:pt x="10084470" y="0"/>
                </a:lnTo>
                <a:lnTo>
                  <a:pt x="10084470" y="5628968"/>
                </a:lnTo>
                <a:lnTo>
                  <a:pt x="0" y="562896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7762081" y="7024726"/>
            <a:ext cx="2763839" cy="3653350"/>
          </a:xfrm>
          <a:custGeom>
            <a:avLst/>
            <a:gdLst/>
            <a:ahLst/>
            <a:cxnLst/>
            <a:rect l="l" t="t" r="r" b="b"/>
            <a:pathLst>
              <a:path w="2763839" h="3653350">
                <a:moveTo>
                  <a:pt x="0" y="0"/>
                </a:moveTo>
                <a:lnTo>
                  <a:pt x="2763838" y="0"/>
                </a:lnTo>
                <a:lnTo>
                  <a:pt x="2763838" y="3653350"/>
                </a:lnTo>
                <a:lnTo>
                  <a:pt x="0" y="365335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771963">
            <a:off x="13145608" y="2781832"/>
            <a:ext cx="1475815" cy="1344333"/>
          </a:xfrm>
          <a:custGeom>
            <a:avLst/>
            <a:gdLst/>
            <a:ahLst/>
            <a:cxnLst/>
            <a:rect l="l" t="t" r="r" b="b"/>
            <a:pathLst>
              <a:path w="1475815" h="1344333">
                <a:moveTo>
                  <a:pt x="0" y="0"/>
                </a:moveTo>
                <a:lnTo>
                  <a:pt x="1475815" y="0"/>
                </a:lnTo>
                <a:lnTo>
                  <a:pt x="1475815" y="1344333"/>
                </a:lnTo>
                <a:lnTo>
                  <a:pt x="0" y="13443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rot="-4851227">
            <a:off x="3876634" y="6094723"/>
            <a:ext cx="1475815" cy="1344333"/>
          </a:xfrm>
          <a:custGeom>
            <a:avLst/>
            <a:gdLst/>
            <a:ahLst/>
            <a:cxnLst/>
            <a:rect l="l" t="t" r="r" b="b"/>
            <a:pathLst>
              <a:path w="1475815" h="1344333">
                <a:moveTo>
                  <a:pt x="0" y="0"/>
                </a:moveTo>
                <a:lnTo>
                  <a:pt x="1475815" y="0"/>
                </a:lnTo>
                <a:lnTo>
                  <a:pt x="1475815" y="1344333"/>
                </a:lnTo>
                <a:lnTo>
                  <a:pt x="0" y="13443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Freeform 7"/>
          <p:cNvSpPr/>
          <p:nvPr/>
        </p:nvSpPr>
        <p:spPr>
          <a:xfrm>
            <a:off x="-1053380" y="777596"/>
            <a:ext cx="2583003" cy="2900282"/>
          </a:xfrm>
          <a:custGeom>
            <a:avLst/>
            <a:gdLst/>
            <a:ahLst/>
            <a:cxnLst/>
            <a:rect l="l" t="t" r="r" b="b"/>
            <a:pathLst>
              <a:path w="2583003" h="2900282">
                <a:moveTo>
                  <a:pt x="0" y="0"/>
                </a:moveTo>
                <a:lnTo>
                  <a:pt x="2583003" y="0"/>
                </a:lnTo>
                <a:lnTo>
                  <a:pt x="2583003" y="2900282"/>
                </a:lnTo>
                <a:lnTo>
                  <a:pt x="0" y="290028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8" name="Freeform 8"/>
          <p:cNvSpPr/>
          <p:nvPr/>
        </p:nvSpPr>
        <p:spPr>
          <a:xfrm>
            <a:off x="17109077" y="6494796"/>
            <a:ext cx="2357845" cy="3040921"/>
          </a:xfrm>
          <a:custGeom>
            <a:avLst/>
            <a:gdLst/>
            <a:ahLst/>
            <a:cxnLst/>
            <a:rect l="l" t="t" r="r" b="b"/>
            <a:pathLst>
              <a:path w="2357845" h="3040921">
                <a:moveTo>
                  <a:pt x="0" y="0"/>
                </a:moveTo>
                <a:lnTo>
                  <a:pt x="2357846" y="0"/>
                </a:lnTo>
                <a:lnTo>
                  <a:pt x="2357846" y="3040921"/>
                </a:lnTo>
                <a:lnTo>
                  <a:pt x="0" y="30409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9" name="Freeform 9"/>
          <p:cNvSpPr/>
          <p:nvPr/>
        </p:nvSpPr>
        <p:spPr>
          <a:xfrm rot="-605109">
            <a:off x="6197550" y="1992304"/>
            <a:ext cx="1461030" cy="1311031"/>
          </a:xfrm>
          <a:custGeom>
            <a:avLst/>
            <a:gdLst/>
            <a:ahLst/>
            <a:cxnLst/>
            <a:rect l="l" t="t" r="r" b="b"/>
            <a:pathLst>
              <a:path w="1461030" h="1311031">
                <a:moveTo>
                  <a:pt x="0" y="0"/>
                </a:moveTo>
                <a:lnTo>
                  <a:pt x="1461030" y="0"/>
                </a:lnTo>
                <a:lnTo>
                  <a:pt x="1461030" y="1311031"/>
                </a:lnTo>
                <a:lnTo>
                  <a:pt x="0" y="1311031"/>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0" name="Freeform 10"/>
          <p:cNvSpPr/>
          <p:nvPr/>
        </p:nvSpPr>
        <p:spPr>
          <a:xfrm>
            <a:off x="2409775" y="9059751"/>
            <a:ext cx="2418559" cy="1618325"/>
          </a:xfrm>
          <a:custGeom>
            <a:avLst/>
            <a:gdLst/>
            <a:ahLst/>
            <a:cxnLst/>
            <a:rect l="l" t="t" r="r" b="b"/>
            <a:pathLst>
              <a:path w="2418559" h="1618325">
                <a:moveTo>
                  <a:pt x="0" y="0"/>
                </a:moveTo>
                <a:lnTo>
                  <a:pt x="2418560" y="0"/>
                </a:lnTo>
                <a:lnTo>
                  <a:pt x="2418560" y="1618325"/>
                </a:lnTo>
                <a:lnTo>
                  <a:pt x="0" y="161832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rot="636545">
            <a:off x="17487699" y="3245829"/>
            <a:ext cx="1226137" cy="2595000"/>
          </a:xfrm>
          <a:custGeom>
            <a:avLst/>
            <a:gdLst/>
            <a:ahLst/>
            <a:cxnLst/>
            <a:rect l="l" t="t" r="r" b="b"/>
            <a:pathLst>
              <a:path w="1226137" h="2595000">
                <a:moveTo>
                  <a:pt x="0" y="0"/>
                </a:moveTo>
                <a:lnTo>
                  <a:pt x="1226138" y="0"/>
                </a:lnTo>
                <a:lnTo>
                  <a:pt x="1226138" y="2595000"/>
                </a:lnTo>
                <a:lnTo>
                  <a:pt x="0" y="259500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12"/>
          <p:cNvSpPr/>
          <p:nvPr/>
        </p:nvSpPr>
        <p:spPr>
          <a:xfrm>
            <a:off x="-1492014" y="7731943"/>
            <a:ext cx="2984027" cy="3052713"/>
          </a:xfrm>
          <a:custGeom>
            <a:avLst/>
            <a:gdLst/>
            <a:ahLst/>
            <a:cxnLst/>
            <a:rect l="l" t="t" r="r" b="b"/>
            <a:pathLst>
              <a:path w="2984027" h="3052713">
                <a:moveTo>
                  <a:pt x="0" y="0"/>
                </a:moveTo>
                <a:lnTo>
                  <a:pt x="2984028" y="0"/>
                </a:lnTo>
                <a:lnTo>
                  <a:pt x="2984028" y="3052714"/>
                </a:lnTo>
                <a:lnTo>
                  <a:pt x="0" y="3052714"/>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3" name="Freeform 13"/>
          <p:cNvSpPr/>
          <p:nvPr/>
        </p:nvSpPr>
        <p:spPr>
          <a:xfrm>
            <a:off x="12441385" y="9059751"/>
            <a:ext cx="4552716" cy="951932"/>
          </a:xfrm>
          <a:custGeom>
            <a:avLst/>
            <a:gdLst/>
            <a:ahLst/>
            <a:cxnLst/>
            <a:rect l="l" t="t" r="r" b="b"/>
            <a:pathLst>
              <a:path w="4552716" h="951932">
                <a:moveTo>
                  <a:pt x="0" y="0"/>
                </a:moveTo>
                <a:lnTo>
                  <a:pt x="4552717" y="0"/>
                </a:lnTo>
                <a:lnTo>
                  <a:pt x="4552717" y="951932"/>
                </a:lnTo>
                <a:lnTo>
                  <a:pt x="0" y="95193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4" name="Freeform 14"/>
          <p:cNvSpPr/>
          <p:nvPr/>
        </p:nvSpPr>
        <p:spPr>
          <a:xfrm rot="-10800000">
            <a:off x="1606641" y="-1767742"/>
            <a:ext cx="3007901" cy="2639433"/>
          </a:xfrm>
          <a:custGeom>
            <a:avLst/>
            <a:gdLst/>
            <a:ahLst/>
            <a:cxnLst/>
            <a:rect l="l" t="t" r="r" b="b"/>
            <a:pathLst>
              <a:path w="3007901" h="2639433">
                <a:moveTo>
                  <a:pt x="0" y="0"/>
                </a:moveTo>
                <a:lnTo>
                  <a:pt x="3007900" y="0"/>
                </a:lnTo>
                <a:lnTo>
                  <a:pt x="3007900" y="2639433"/>
                </a:lnTo>
                <a:lnTo>
                  <a:pt x="0" y="2639433"/>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sp>
        <p:nvSpPr>
          <p:cNvPr id="15" name="Freeform 15"/>
          <p:cNvSpPr/>
          <p:nvPr/>
        </p:nvSpPr>
        <p:spPr>
          <a:xfrm>
            <a:off x="15958209" y="-1286324"/>
            <a:ext cx="2984027" cy="3052713"/>
          </a:xfrm>
          <a:custGeom>
            <a:avLst/>
            <a:gdLst/>
            <a:ahLst/>
            <a:cxnLst/>
            <a:rect l="l" t="t" r="r" b="b"/>
            <a:pathLst>
              <a:path w="2984027" h="3052713">
                <a:moveTo>
                  <a:pt x="0" y="0"/>
                </a:moveTo>
                <a:lnTo>
                  <a:pt x="2984027" y="0"/>
                </a:lnTo>
                <a:lnTo>
                  <a:pt x="2984027" y="3052713"/>
                </a:lnTo>
                <a:lnTo>
                  <a:pt x="0" y="3052713"/>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6" name="Freeform 16"/>
          <p:cNvSpPr/>
          <p:nvPr/>
        </p:nvSpPr>
        <p:spPr>
          <a:xfrm>
            <a:off x="-1112048" y="3918737"/>
            <a:ext cx="1869100" cy="2848152"/>
          </a:xfrm>
          <a:custGeom>
            <a:avLst/>
            <a:gdLst/>
            <a:ahLst/>
            <a:cxnLst/>
            <a:rect l="l" t="t" r="r" b="b"/>
            <a:pathLst>
              <a:path w="1869100" h="2848152">
                <a:moveTo>
                  <a:pt x="0" y="0"/>
                </a:moveTo>
                <a:lnTo>
                  <a:pt x="1869100" y="0"/>
                </a:lnTo>
                <a:lnTo>
                  <a:pt x="1869100" y="2848152"/>
                </a:lnTo>
                <a:lnTo>
                  <a:pt x="0" y="2848152"/>
                </a:lnTo>
                <a:lnTo>
                  <a:pt x="0" y="0"/>
                </a:lnTo>
                <a:close/>
              </a:path>
            </a:pathLst>
          </a:custGeom>
          <a:blipFill>
            <a:blip r:embed="rId25">
              <a:extLst>
                <a:ext uri="{96DAC541-7B7A-43D3-8B79-37D633B846F1}">
                  <asvg:svgBlip xmlns:asvg="http://schemas.microsoft.com/office/drawing/2016/SVG/main" r:embed="rId26"/>
                </a:ext>
              </a:extLst>
            </a:blip>
            <a:stretch>
              <a:fillRect/>
            </a:stretch>
          </a:blipFill>
        </p:spPr>
        <p:txBody>
          <a:bodyPr/>
          <a:lstStyle/>
          <a:p>
            <a:endParaRPr lang="en-US"/>
          </a:p>
        </p:txBody>
      </p:sp>
      <p:sp>
        <p:nvSpPr>
          <p:cNvPr id="17" name="Freeform 17"/>
          <p:cNvSpPr/>
          <p:nvPr/>
        </p:nvSpPr>
        <p:spPr>
          <a:xfrm>
            <a:off x="11553284" y="-2145777"/>
            <a:ext cx="3662926" cy="3369892"/>
          </a:xfrm>
          <a:custGeom>
            <a:avLst/>
            <a:gdLst/>
            <a:ahLst/>
            <a:cxnLst/>
            <a:rect l="l" t="t" r="r" b="b"/>
            <a:pathLst>
              <a:path w="3662926" h="3369892">
                <a:moveTo>
                  <a:pt x="0" y="0"/>
                </a:moveTo>
                <a:lnTo>
                  <a:pt x="3662926" y="0"/>
                </a:lnTo>
                <a:lnTo>
                  <a:pt x="3662926" y="3369893"/>
                </a:lnTo>
                <a:lnTo>
                  <a:pt x="0" y="3369893"/>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US"/>
          </a:p>
        </p:txBody>
      </p:sp>
      <p:sp>
        <p:nvSpPr>
          <p:cNvPr id="18" name="TextBox 18"/>
          <p:cNvSpPr txBox="1"/>
          <p:nvPr/>
        </p:nvSpPr>
        <p:spPr>
          <a:xfrm>
            <a:off x="5411933" y="3659508"/>
            <a:ext cx="7464135" cy="3072760"/>
          </a:xfrm>
          <a:prstGeom prst="rect">
            <a:avLst/>
          </a:prstGeom>
        </p:spPr>
        <p:txBody>
          <a:bodyPr lIns="0" tIns="0" rIns="0" bIns="0" rtlCol="0" anchor="t">
            <a:spAutoFit/>
          </a:bodyPr>
          <a:lstStyle/>
          <a:p>
            <a:pPr algn="ctr">
              <a:lnSpc>
                <a:spcPts val="11879"/>
              </a:lnSpc>
            </a:pPr>
            <a:r>
              <a:rPr lang="en-US" sz="10999">
                <a:solidFill>
                  <a:srgbClr val="303030"/>
                </a:solidFill>
                <a:latin typeface="Bobby Jones Soft"/>
                <a:ea typeface="Bobby Jones Soft"/>
                <a:cs typeface="Bobby Jones Soft"/>
                <a:sym typeface="Bobby Jones Soft"/>
              </a:rPr>
              <a:t>Thank you very much!</a:t>
            </a:r>
          </a:p>
        </p:txBody>
      </p:sp>
      <p:sp>
        <p:nvSpPr>
          <p:cNvPr id="19" name="Freeform 19"/>
          <p:cNvSpPr/>
          <p:nvPr/>
        </p:nvSpPr>
        <p:spPr>
          <a:xfrm>
            <a:off x="5993707" y="314920"/>
            <a:ext cx="3536747" cy="713780"/>
          </a:xfrm>
          <a:custGeom>
            <a:avLst/>
            <a:gdLst/>
            <a:ahLst/>
            <a:cxnLst/>
            <a:rect l="l" t="t" r="r" b="b"/>
            <a:pathLst>
              <a:path w="3536747" h="713780">
                <a:moveTo>
                  <a:pt x="0" y="0"/>
                </a:moveTo>
                <a:lnTo>
                  <a:pt x="3536747" y="0"/>
                </a:lnTo>
                <a:lnTo>
                  <a:pt x="3536747" y="713780"/>
                </a:lnTo>
                <a:lnTo>
                  <a:pt x="0" y="713780"/>
                </a:lnTo>
                <a:lnTo>
                  <a:pt x="0" y="0"/>
                </a:lnTo>
                <a:close/>
              </a:path>
            </a:pathLst>
          </a:custGeom>
          <a:blipFill>
            <a:blip r:embed="rId29">
              <a:extLst>
                <a:ext uri="{96DAC541-7B7A-43D3-8B79-37D633B846F1}">
                  <asvg:svgBlip xmlns:asvg="http://schemas.microsoft.com/office/drawing/2016/SVG/main" r:embed="rId30"/>
                </a:ext>
              </a:extLst>
            </a:blip>
            <a:stretch>
              <a:fillRect/>
            </a:stretch>
          </a:blipFill>
        </p:spPr>
        <p:txBody>
          <a:bodyPr/>
          <a:lstStyle/>
          <a:p>
            <a:endParaRPr lang="en-US"/>
          </a:p>
        </p:txBody>
      </p:sp>
      <p:sp>
        <p:nvSpPr>
          <p:cNvPr id="20" name="Freeform 20"/>
          <p:cNvSpPr/>
          <p:nvPr/>
        </p:nvSpPr>
        <p:spPr>
          <a:xfrm>
            <a:off x="13605569" y="6008904"/>
            <a:ext cx="1025868" cy="1515972"/>
          </a:xfrm>
          <a:custGeom>
            <a:avLst/>
            <a:gdLst/>
            <a:ahLst/>
            <a:cxnLst/>
            <a:rect l="l" t="t" r="r" b="b"/>
            <a:pathLst>
              <a:path w="1025868" h="1515972">
                <a:moveTo>
                  <a:pt x="0" y="0"/>
                </a:moveTo>
                <a:lnTo>
                  <a:pt x="1025868" y="0"/>
                </a:lnTo>
                <a:lnTo>
                  <a:pt x="1025868" y="1515971"/>
                </a:lnTo>
                <a:lnTo>
                  <a:pt x="0" y="1515971"/>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rot="932926">
            <a:off x="7533989" y="1200531"/>
            <a:ext cx="1461030" cy="1311031"/>
          </a:xfrm>
          <a:custGeom>
            <a:avLst/>
            <a:gdLst/>
            <a:ahLst/>
            <a:cxnLst/>
            <a:rect l="l" t="t" r="r" b="b"/>
            <a:pathLst>
              <a:path w="1461030" h="1311031">
                <a:moveTo>
                  <a:pt x="0" y="0"/>
                </a:moveTo>
                <a:lnTo>
                  <a:pt x="1461029" y="0"/>
                </a:lnTo>
                <a:lnTo>
                  <a:pt x="1461029" y="1311030"/>
                </a:lnTo>
                <a:lnTo>
                  <a:pt x="0" y="1311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47658" y="8951076"/>
            <a:ext cx="4552716" cy="951932"/>
          </a:xfrm>
          <a:custGeom>
            <a:avLst/>
            <a:gdLst/>
            <a:ahLst/>
            <a:cxnLst/>
            <a:rect l="l" t="t" r="r" b="b"/>
            <a:pathLst>
              <a:path w="4552716" h="951932">
                <a:moveTo>
                  <a:pt x="0" y="0"/>
                </a:moveTo>
                <a:lnTo>
                  <a:pt x="4552716" y="0"/>
                </a:lnTo>
                <a:lnTo>
                  <a:pt x="4552716" y="951932"/>
                </a:lnTo>
                <a:lnTo>
                  <a:pt x="0" y="9519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rot="-5400000">
            <a:off x="17075066" y="2650352"/>
            <a:ext cx="3007901" cy="2639433"/>
          </a:xfrm>
          <a:custGeom>
            <a:avLst/>
            <a:gdLst/>
            <a:ahLst/>
            <a:cxnLst/>
            <a:rect l="l" t="t" r="r" b="b"/>
            <a:pathLst>
              <a:path w="3007901" h="2639433">
                <a:moveTo>
                  <a:pt x="0" y="0"/>
                </a:moveTo>
                <a:lnTo>
                  <a:pt x="3007901" y="0"/>
                </a:lnTo>
                <a:lnTo>
                  <a:pt x="3007901" y="2639433"/>
                </a:lnTo>
                <a:lnTo>
                  <a:pt x="0" y="263943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5653530" y="-1327812"/>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3297964" y="8730877"/>
            <a:ext cx="3961336" cy="3644429"/>
          </a:xfrm>
          <a:custGeom>
            <a:avLst/>
            <a:gdLst/>
            <a:ahLst/>
            <a:cxnLst/>
            <a:rect l="l" t="t" r="r" b="b"/>
            <a:pathLst>
              <a:path w="3961336" h="3644429">
                <a:moveTo>
                  <a:pt x="0" y="0"/>
                </a:moveTo>
                <a:lnTo>
                  <a:pt x="3961336" y="0"/>
                </a:lnTo>
                <a:lnTo>
                  <a:pt x="3961336" y="3644429"/>
                </a:lnTo>
                <a:lnTo>
                  <a:pt x="0" y="36444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10880149" y="508797"/>
            <a:ext cx="3536747" cy="713780"/>
          </a:xfrm>
          <a:custGeom>
            <a:avLst/>
            <a:gdLst/>
            <a:ahLst/>
            <a:cxnLst/>
            <a:rect l="l" t="t" r="r" b="b"/>
            <a:pathLst>
              <a:path w="3536747" h="713780">
                <a:moveTo>
                  <a:pt x="0" y="0"/>
                </a:moveTo>
                <a:lnTo>
                  <a:pt x="3536747" y="0"/>
                </a:lnTo>
                <a:lnTo>
                  <a:pt x="3536747" y="713780"/>
                </a:lnTo>
                <a:lnTo>
                  <a:pt x="0" y="713780"/>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9" name="Freeform 9"/>
          <p:cNvSpPr/>
          <p:nvPr/>
        </p:nvSpPr>
        <p:spPr>
          <a:xfrm>
            <a:off x="6242511" y="8910360"/>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0" name="Freeform 10"/>
          <p:cNvSpPr/>
          <p:nvPr/>
        </p:nvSpPr>
        <p:spPr>
          <a:xfrm>
            <a:off x="-1074714" y="-835982"/>
            <a:ext cx="3214059" cy="2893382"/>
          </a:xfrm>
          <a:custGeom>
            <a:avLst/>
            <a:gdLst/>
            <a:ahLst/>
            <a:cxnLst/>
            <a:rect l="l" t="t" r="r" b="b"/>
            <a:pathLst>
              <a:path w="3214059" h="2893382">
                <a:moveTo>
                  <a:pt x="0" y="0"/>
                </a:moveTo>
                <a:lnTo>
                  <a:pt x="3214058" y="0"/>
                </a:lnTo>
                <a:lnTo>
                  <a:pt x="3214058" y="2893382"/>
                </a:lnTo>
                <a:lnTo>
                  <a:pt x="0" y="28933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1" name="Freeform 11"/>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2" name="Freeform 12"/>
          <p:cNvSpPr/>
          <p:nvPr/>
        </p:nvSpPr>
        <p:spPr>
          <a:xfrm>
            <a:off x="10880149" y="8910360"/>
            <a:ext cx="1222977" cy="1753372"/>
          </a:xfrm>
          <a:custGeom>
            <a:avLst/>
            <a:gdLst/>
            <a:ahLst/>
            <a:cxnLst/>
            <a:rect l="l" t="t" r="r" b="b"/>
            <a:pathLst>
              <a:path w="1222977" h="1753372">
                <a:moveTo>
                  <a:pt x="0" y="0"/>
                </a:moveTo>
                <a:lnTo>
                  <a:pt x="1222977" y="0"/>
                </a:lnTo>
                <a:lnTo>
                  <a:pt x="1222977" y="1753372"/>
                </a:lnTo>
                <a:lnTo>
                  <a:pt x="0" y="1753372"/>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13" name="Freeform 13"/>
          <p:cNvSpPr/>
          <p:nvPr/>
        </p:nvSpPr>
        <p:spPr>
          <a:xfrm>
            <a:off x="17605414" y="7058397"/>
            <a:ext cx="973602" cy="2728649"/>
          </a:xfrm>
          <a:custGeom>
            <a:avLst/>
            <a:gdLst/>
            <a:ahLst/>
            <a:cxnLst/>
            <a:rect l="l" t="t" r="r" b="b"/>
            <a:pathLst>
              <a:path w="973602" h="2728649">
                <a:moveTo>
                  <a:pt x="0" y="0"/>
                </a:moveTo>
                <a:lnTo>
                  <a:pt x="973603" y="0"/>
                </a:lnTo>
                <a:lnTo>
                  <a:pt x="973603" y="2728649"/>
                </a:lnTo>
                <a:lnTo>
                  <a:pt x="0" y="272864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sp>
        <p:nvSpPr>
          <p:cNvPr id="14" name="Freeform 14"/>
          <p:cNvSpPr/>
          <p:nvPr/>
        </p:nvSpPr>
        <p:spPr>
          <a:xfrm>
            <a:off x="10316651" y="2273616"/>
            <a:ext cx="5962626" cy="4968855"/>
          </a:xfrm>
          <a:custGeom>
            <a:avLst/>
            <a:gdLst/>
            <a:ahLst/>
            <a:cxnLst/>
            <a:rect l="l" t="t" r="r" b="b"/>
            <a:pathLst>
              <a:path w="5962626" h="4968855">
                <a:moveTo>
                  <a:pt x="0" y="0"/>
                </a:moveTo>
                <a:lnTo>
                  <a:pt x="5962626" y="0"/>
                </a:lnTo>
                <a:lnTo>
                  <a:pt x="5962626" y="4968855"/>
                </a:lnTo>
                <a:lnTo>
                  <a:pt x="0" y="4968855"/>
                </a:lnTo>
                <a:lnTo>
                  <a:pt x="0" y="0"/>
                </a:lnTo>
                <a:close/>
              </a:path>
            </a:pathLst>
          </a:custGeom>
          <a:blipFill>
            <a:blip r:embed="rId23"/>
            <a:stretch>
              <a:fillRect/>
            </a:stretch>
          </a:blipFill>
        </p:spPr>
        <p:txBody>
          <a:bodyPr/>
          <a:lstStyle/>
          <a:p>
            <a:endParaRPr lang="en-US"/>
          </a:p>
        </p:txBody>
      </p:sp>
      <p:sp>
        <p:nvSpPr>
          <p:cNvPr id="15" name="TextBox 15"/>
          <p:cNvSpPr txBox="1"/>
          <p:nvPr/>
        </p:nvSpPr>
        <p:spPr>
          <a:xfrm>
            <a:off x="1504950" y="2330766"/>
            <a:ext cx="7708654" cy="1002032"/>
          </a:xfrm>
          <a:prstGeom prst="rect">
            <a:avLst/>
          </a:prstGeom>
        </p:spPr>
        <p:txBody>
          <a:bodyPr lIns="0" tIns="0" rIns="0" bIns="0" rtlCol="0" anchor="t">
            <a:spAutoFit/>
          </a:bodyPr>
          <a:lstStyle/>
          <a:p>
            <a:pPr algn="l">
              <a:lnSpc>
                <a:spcPts val="7560"/>
              </a:lnSpc>
            </a:pPr>
            <a:r>
              <a:rPr lang="en-US" sz="7000" u="sng">
                <a:solidFill>
                  <a:srgbClr val="303030"/>
                </a:solidFill>
                <a:latin typeface="Bobby Jones Soft"/>
                <a:ea typeface="Bobby Jones Soft"/>
                <a:cs typeface="Bobby Jones Soft"/>
                <a:sym typeface="Bobby Jones Soft"/>
              </a:rPr>
              <a:t>Introduction</a:t>
            </a:r>
          </a:p>
        </p:txBody>
      </p:sp>
      <p:sp>
        <p:nvSpPr>
          <p:cNvPr id="16" name="TextBox 16"/>
          <p:cNvSpPr txBox="1"/>
          <p:nvPr/>
        </p:nvSpPr>
        <p:spPr>
          <a:xfrm>
            <a:off x="1504950" y="4011792"/>
            <a:ext cx="7076685" cy="4181475"/>
          </a:xfrm>
          <a:prstGeom prst="rect">
            <a:avLst/>
          </a:prstGeom>
        </p:spPr>
        <p:txBody>
          <a:bodyPr lIns="0" tIns="0" rIns="0" bIns="0" rtlCol="0" anchor="t">
            <a:spAutoFit/>
          </a:bodyPr>
          <a:lstStyle/>
          <a:p>
            <a:pPr marL="0" lvl="0" indent="0" algn="l">
              <a:lnSpc>
                <a:spcPts val="3374"/>
              </a:lnSpc>
              <a:spcBef>
                <a:spcPct val="0"/>
              </a:spcBef>
            </a:pPr>
            <a:r>
              <a:rPr lang="en-US" sz="2499" b="1" spc="149">
                <a:solidFill>
                  <a:srgbClr val="303030"/>
                </a:solidFill>
                <a:latin typeface="Quicksand Semi-Bold"/>
                <a:ea typeface="Quicksand Semi-Bold"/>
                <a:cs typeface="Quicksand Semi-Bold"/>
                <a:sym typeface="Quicksand Semi-Bold"/>
              </a:rPr>
              <a:t>The project, Exploratory Data Analysis (EDA) of IPL Matches (2008–2024), focuses on analyzing data from the Indian Premier League (IPL), one of the most celebrated T20 cricket tournaments worldwide. The goal of this analysis is to uncover insights into match outcomes, player and team performances, and trends over the years, providing value to teams, analysts, and fans alike.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3544544" y="1172977"/>
            <a:ext cx="11198912" cy="7941047"/>
          </a:xfrm>
          <a:custGeom>
            <a:avLst/>
            <a:gdLst/>
            <a:ahLst/>
            <a:cxnLst/>
            <a:rect l="l" t="t" r="r" b="b"/>
            <a:pathLst>
              <a:path w="11198912" h="7941047">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1448353" y="8730877"/>
            <a:ext cx="3961336" cy="3644429"/>
          </a:xfrm>
          <a:custGeom>
            <a:avLst/>
            <a:gdLst/>
            <a:ahLst/>
            <a:cxnLst/>
            <a:rect l="l" t="t" r="r" b="b"/>
            <a:pathLst>
              <a:path w="3961336" h="3644429">
                <a:moveTo>
                  <a:pt x="0" y="0"/>
                </a:moveTo>
                <a:lnTo>
                  <a:pt x="3961336" y="0"/>
                </a:lnTo>
                <a:lnTo>
                  <a:pt x="3961336" y="3644429"/>
                </a:lnTo>
                <a:lnTo>
                  <a:pt x="0" y="36444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240037" y="5143500"/>
            <a:ext cx="3214059" cy="2893382"/>
          </a:xfrm>
          <a:custGeom>
            <a:avLst/>
            <a:gdLst/>
            <a:ahLst/>
            <a:cxnLst/>
            <a:rect l="l" t="t" r="r" b="b"/>
            <a:pathLst>
              <a:path w="3214059" h="2893382">
                <a:moveTo>
                  <a:pt x="0" y="0"/>
                </a:moveTo>
                <a:lnTo>
                  <a:pt x="3214059" y="0"/>
                </a:lnTo>
                <a:lnTo>
                  <a:pt x="3214059" y="2893382"/>
                </a:lnTo>
                <a:lnTo>
                  <a:pt x="0" y="28933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16397675" y="-754419"/>
            <a:ext cx="2898782" cy="2811819"/>
          </a:xfrm>
          <a:custGeom>
            <a:avLst/>
            <a:gdLst/>
            <a:ahLst/>
            <a:cxnLst/>
            <a:rect l="l" t="t" r="r" b="b"/>
            <a:pathLst>
              <a:path w="2898782" h="2811819">
                <a:moveTo>
                  <a:pt x="0" y="0"/>
                </a:moveTo>
                <a:lnTo>
                  <a:pt x="2898782" y="0"/>
                </a:lnTo>
                <a:lnTo>
                  <a:pt x="2898782" y="2811819"/>
                </a:lnTo>
                <a:lnTo>
                  <a:pt x="0" y="281181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1064251" y="-754419"/>
            <a:ext cx="3193132" cy="2813948"/>
          </a:xfrm>
          <a:custGeom>
            <a:avLst/>
            <a:gdLst/>
            <a:ahLst/>
            <a:cxnLst/>
            <a:rect l="l" t="t" r="r" b="b"/>
            <a:pathLst>
              <a:path w="3193132" h="2813948">
                <a:moveTo>
                  <a:pt x="0" y="0"/>
                </a:moveTo>
                <a:lnTo>
                  <a:pt x="3193132" y="0"/>
                </a:lnTo>
                <a:lnTo>
                  <a:pt x="3193132" y="2813948"/>
                </a:lnTo>
                <a:lnTo>
                  <a:pt x="0" y="2813948"/>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8" name="Freeform 8"/>
          <p:cNvSpPr/>
          <p:nvPr/>
        </p:nvSpPr>
        <p:spPr>
          <a:xfrm>
            <a:off x="15049818" y="9114023"/>
            <a:ext cx="4762744" cy="1636652"/>
          </a:xfrm>
          <a:custGeom>
            <a:avLst/>
            <a:gdLst/>
            <a:ahLst/>
            <a:cxnLst/>
            <a:rect l="l" t="t" r="r" b="b"/>
            <a:pathLst>
              <a:path w="4762744" h="1636652">
                <a:moveTo>
                  <a:pt x="0" y="0"/>
                </a:moveTo>
                <a:lnTo>
                  <a:pt x="4762745" y="0"/>
                </a:lnTo>
                <a:lnTo>
                  <a:pt x="4762745" y="1636652"/>
                </a:lnTo>
                <a:lnTo>
                  <a:pt x="0" y="163665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9" name="Freeform 9"/>
          <p:cNvSpPr/>
          <p:nvPr/>
        </p:nvSpPr>
        <p:spPr>
          <a:xfrm rot="5400000">
            <a:off x="-786499" y="3760586"/>
            <a:ext cx="2986323" cy="608463"/>
          </a:xfrm>
          <a:custGeom>
            <a:avLst/>
            <a:gdLst/>
            <a:ahLst/>
            <a:cxnLst/>
            <a:rect l="l" t="t" r="r" b="b"/>
            <a:pathLst>
              <a:path w="2986323" h="608463">
                <a:moveTo>
                  <a:pt x="0" y="0"/>
                </a:moveTo>
                <a:lnTo>
                  <a:pt x="2986323" y="0"/>
                </a:lnTo>
                <a:lnTo>
                  <a:pt x="2986323" y="608463"/>
                </a:lnTo>
                <a:lnTo>
                  <a:pt x="0" y="608463"/>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0" name="Freeform 10"/>
          <p:cNvSpPr/>
          <p:nvPr/>
        </p:nvSpPr>
        <p:spPr>
          <a:xfrm rot="-10800000">
            <a:off x="10417364" y="-654463"/>
            <a:ext cx="3903418" cy="1473885"/>
          </a:xfrm>
          <a:custGeom>
            <a:avLst/>
            <a:gdLst/>
            <a:ahLst/>
            <a:cxnLst/>
            <a:rect l="l" t="t" r="r" b="b"/>
            <a:pathLst>
              <a:path w="3903418" h="1473885">
                <a:moveTo>
                  <a:pt x="0" y="0"/>
                </a:moveTo>
                <a:lnTo>
                  <a:pt x="3903417" y="0"/>
                </a:lnTo>
                <a:lnTo>
                  <a:pt x="3903417" y="1473885"/>
                </a:lnTo>
                <a:lnTo>
                  <a:pt x="0" y="1473885"/>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
        <p:nvSpPr>
          <p:cNvPr id="11" name="Freeform 11"/>
          <p:cNvSpPr/>
          <p:nvPr/>
        </p:nvSpPr>
        <p:spPr>
          <a:xfrm>
            <a:off x="4318664" y="9258300"/>
            <a:ext cx="1222977" cy="1753372"/>
          </a:xfrm>
          <a:custGeom>
            <a:avLst/>
            <a:gdLst/>
            <a:ahLst/>
            <a:cxnLst/>
            <a:rect l="l" t="t" r="r" b="b"/>
            <a:pathLst>
              <a:path w="1222977" h="1753372">
                <a:moveTo>
                  <a:pt x="0" y="0"/>
                </a:moveTo>
                <a:lnTo>
                  <a:pt x="1222978" y="0"/>
                </a:lnTo>
                <a:lnTo>
                  <a:pt x="1222978" y="1753372"/>
                </a:lnTo>
                <a:lnTo>
                  <a:pt x="0" y="1753372"/>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en-US"/>
          </a:p>
        </p:txBody>
      </p:sp>
      <p:sp>
        <p:nvSpPr>
          <p:cNvPr id="12" name="TextBox 12"/>
          <p:cNvSpPr txBox="1"/>
          <p:nvPr/>
        </p:nvSpPr>
        <p:spPr>
          <a:xfrm>
            <a:off x="4583284" y="4272354"/>
            <a:ext cx="8941291" cy="1704192"/>
          </a:xfrm>
          <a:prstGeom prst="rect">
            <a:avLst/>
          </a:prstGeom>
        </p:spPr>
        <p:txBody>
          <a:bodyPr lIns="0" tIns="0" rIns="0" bIns="0" rtlCol="0" anchor="t">
            <a:spAutoFit/>
          </a:bodyPr>
          <a:lstStyle/>
          <a:p>
            <a:pPr marL="0" lvl="0" indent="0" algn="ctr">
              <a:lnSpc>
                <a:spcPts val="3430"/>
              </a:lnSpc>
              <a:spcBef>
                <a:spcPct val="0"/>
              </a:spcBef>
            </a:pPr>
            <a:r>
              <a:rPr lang="en-US" sz="2541" b="1" spc="152">
                <a:solidFill>
                  <a:srgbClr val="303030"/>
                </a:solidFill>
                <a:latin typeface="Quicksand Semi-Bold"/>
                <a:ea typeface="Quicksand Semi-Bold"/>
                <a:cs typeface="Quicksand Semi-Bold"/>
                <a:sym typeface="Quicksand Semi-Bold"/>
              </a:rPr>
              <a:t>Analyze IPL data from 2008 to 2024 to identify patterns in match outcomes, team and player performances, and derive insights for IPL teams, analysts, and fans.</a:t>
            </a:r>
          </a:p>
        </p:txBody>
      </p:sp>
      <p:sp>
        <p:nvSpPr>
          <p:cNvPr id="13" name="TextBox 13"/>
          <p:cNvSpPr txBox="1"/>
          <p:nvPr/>
        </p:nvSpPr>
        <p:spPr>
          <a:xfrm>
            <a:off x="4583284" y="2628806"/>
            <a:ext cx="9121432" cy="927735"/>
          </a:xfrm>
          <a:prstGeom prst="rect">
            <a:avLst/>
          </a:prstGeom>
        </p:spPr>
        <p:txBody>
          <a:bodyPr lIns="0" tIns="0" rIns="0" bIns="0" rtlCol="0" anchor="t">
            <a:spAutoFit/>
          </a:bodyPr>
          <a:lstStyle/>
          <a:p>
            <a:pPr algn="ctr">
              <a:lnSpc>
                <a:spcPts val="7020"/>
              </a:lnSpc>
            </a:pPr>
            <a:r>
              <a:rPr lang="en-US" sz="6500" u="sng">
                <a:solidFill>
                  <a:srgbClr val="303030"/>
                </a:solidFill>
                <a:latin typeface="Bobby Jones Soft"/>
                <a:ea typeface="Bobby Jones Soft"/>
                <a:cs typeface="Bobby Jones Soft"/>
                <a:sym typeface="Bobby Jones Soft"/>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TextBox 3"/>
          <p:cNvSpPr txBox="1"/>
          <p:nvPr/>
        </p:nvSpPr>
        <p:spPr>
          <a:xfrm>
            <a:off x="5474693" y="1264342"/>
            <a:ext cx="8815184" cy="1002032"/>
          </a:xfrm>
          <a:prstGeom prst="rect">
            <a:avLst/>
          </a:prstGeom>
        </p:spPr>
        <p:txBody>
          <a:bodyPr lIns="0" tIns="0" rIns="0" bIns="0" rtlCol="0" anchor="t">
            <a:spAutoFit/>
          </a:bodyPr>
          <a:lstStyle/>
          <a:p>
            <a:pPr algn="ctr">
              <a:lnSpc>
                <a:spcPts val="7560"/>
              </a:lnSpc>
            </a:pPr>
            <a:r>
              <a:rPr lang="en-US" sz="7000" u="sng">
                <a:solidFill>
                  <a:srgbClr val="303030"/>
                </a:solidFill>
                <a:latin typeface="Bobby Jones Soft"/>
                <a:ea typeface="Bobby Jones Soft"/>
                <a:cs typeface="Bobby Jones Soft"/>
                <a:sym typeface="Bobby Jones Soft"/>
              </a:rPr>
              <a:t>Steps Taken to Solve</a:t>
            </a:r>
          </a:p>
        </p:txBody>
      </p:sp>
      <p:sp>
        <p:nvSpPr>
          <p:cNvPr id="4" name="Freeform 4"/>
          <p:cNvSpPr/>
          <p:nvPr/>
        </p:nvSpPr>
        <p:spPr>
          <a:xfrm>
            <a:off x="2054643" y="2818824"/>
            <a:ext cx="6940374" cy="6132766"/>
          </a:xfrm>
          <a:custGeom>
            <a:avLst/>
            <a:gdLst/>
            <a:ahLst/>
            <a:cxnLst/>
            <a:rect l="l" t="t" r="r" b="b"/>
            <a:pathLst>
              <a:path w="6940374" h="6132766">
                <a:moveTo>
                  <a:pt x="0" y="0"/>
                </a:moveTo>
                <a:lnTo>
                  <a:pt x="6940374" y="0"/>
                </a:lnTo>
                <a:lnTo>
                  <a:pt x="6940374" y="6132767"/>
                </a:lnTo>
                <a:lnTo>
                  <a:pt x="0" y="613276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5" name="Freeform 5"/>
          <p:cNvSpPr/>
          <p:nvPr/>
        </p:nvSpPr>
        <p:spPr>
          <a:xfrm>
            <a:off x="9292983" y="2818824"/>
            <a:ext cx="6940374" cy="6132766"/>
          </a:xfrm>
          <a:custGeom>
            <a:avLst/>
            <a:gdLst/>
            <a:ahLst/>
            <a:cxnLst/>
            <a:rect l="l" t="t" r="r" b="b"/>
            <a:pathLst>
              <a:path w="6940374" h="6132766">
                <a:moveTo>
                  <a:pt x="0" y="0"/>
                </a:moveTo>
                <a:lnTo>
                  <a:pt x="6940374" y="0"/>
                </a:lnTo>
                <a:lnTo>
                  <a:pt x="6940374" y="6132767"/>
                </a:lnTo>
                <a:lnTo>
                  <a:pt x="0" y="613276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6" name="Freeform 6"/>
          <p:cNvSpPr/>
          <p:nvPr/>
        </p:nvSpPr>
        <p:spPr>
          <a:xfrm rot="6344886">
            <a:off x="14359280" y="682692"/>
            <a:ext cx="937082" cy="853596"/>
          </a:xfrm>
          <a:custGeom>
            <a:avLst/>
            <a:gdLst/>
            <a:ahLst/>
            <a:cxnLst/>
            <a:rect l="l" t="t" r="r" b="b"/>
            <a:pathLst>
              <a:path w="937082" h="853596">
                <a:moveTo>
                  <a:pt x="0" y="0"/>
                </a:moveTo>
                <a:lnTo>
                  <a:pt x="937082" y="0"/>
                </a:lnTo>
                <a:lnTo>
                  <a:pt x="937082" y="853596"/>
                </a:lnTo>
                <a:lnTo>
                  <a:pt x="0" y="853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4278304">
            <a:off x="4534545" y="1811405"/>
            <a:ext cx="937082" cy="853596"/>
          </a:xfrm>
          <a:custGeom>
            <a:avLst/>
            <a:gdLst/>
            <a:ahLst/>
            <a:cxnLst/>
            <a:rect l="l" t="t" r="r" b="b"/>
            <a:pathLst>
              <a:path w="937082" h="853596">
                <a:moveTo>
                  <a:pt x="0" y="0"/>
                </a:moveTo>
                <a:lnTo>
                  <a:pt x="937082" y="0"/>
                </a:lnTo>
                <a:lnTo>
                  <a:pt x="937082" y="853596"/>
                </a:lnTo>
                <a:lnTo>
                  <a:pt x="0" y="8535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5901063" y="-1822215"/>
            <a:ext cx="3961336" cy="3644429"/>
          </a:xfrm>
          <a:custGeom>
            <a:avLst/>
            <a:gdLst/>
            <a:ahLst/>
            <a:cxnLst/>
            <a:rect l="l" t="t" r="r" b="b"/>
            <a:pathLst>
              <a:path w="3961336" h="3644429">
                <a:moveTo>
                  <a:pt x="0" y="0"/>
                </a:moveTo>
                <a:lnTo>
                  <a:pt x="3961336" y="0"/>
                </a:lnTo>
                <a:lnTo>
                  <a:pt x="3961336" y="3644430"/>
                </a:lnTo>
                <a:lnTo>
                  <a:pt x="0" y="364443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585672" y="8181426"/>
            <a:ext cx="3193132" cy="2813948"/>
          </a:xfrm>
          <a:custGeom>
            <a:avLst/>
            <a:gdLst/>
            <a:ahLst/>
            <a:cxnLst/>
            <a:rect l="l" t="t" r="r" b="b"/>
            <a:pathLst>
              <a:path w="3193132" h="2813948">
                <a:moveTo>
                  <a:pt x="0" y="0"/>
                </a:moveTo>
                <a:lnTo>
                  <a:pt x="3193132" y="0"/>
                </a:lnTo>
                <a:lnTo>
                  <a:pt x="3193132" y="2813948"/>
                </a:lnTo>
                <a:lnTo>
                  <a:pt x="0" y="2813948"/>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US"/>
          </a:p>
        </p:txBody>
      </p:sp>
      <p:sp>
        <p:nvSpPr>
          <p:cNvPr id="10" name="Freeform 10"/>
          <p:cNvSpPr/>
          <p:nvPr/>
        </p:nvSpPr>
        <p:spPr>
          <a:xfrm rot="5400000">
            <a:off x="16070370" y="7791007"/>
            <a:ext cx="2986323" cy="608463"/>
          </a:xfrm>
          <a:custGeom>
            <a:avLst/>
            <a:gdLst/>
            <a:ahLst/>
            <a:cxnLst/>
            <a:rect l="l" t="t" r="r" b="b"/>
            <a:pathLst>
              <a:path w="2986323" h="608463">
                <a:moveTo>
                  <a:pt x="0" y="0"/>
                </a:moveTo>
                <a:lnTo>
                  <a:pt x="2986323" y="0"/>
                </a:lnTo>
                <a:lnTo>
                  <a:pt x="2986323" y="608463"/>
                </a:lnTo>
                <a:lnTo>
                  <a:pt x="0" y="60846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US"/>
          </a:p>
        </p:txBody>
      </p:sp>
      <p:sp>
        <p:nvSpPr>
          <p:cNvPr id="11" name="Freeform 11"/>
          <p:cNvSpPr/>
          <p:nvPr/>
        </p:nvSpPr>
        <p:spPr>
          <a:xfrm>
            <a:off x="-808143" y="599282"/>
            <a:ext cx="2862787" cy="858836"/>
          </a:xfrm>
          <a:custGeom>
            <a:avLst/>
            <a:gdLst/>
            <a:ahLst/>
            <a:cxnLst/>
            <a:rect l="l" t="t" r="r" b="b"/>
            <a:pathLst>
              <a:path w="2862787" h="858836">
                <a:moveTo>
                  <a:pt x="0" y="0"/>
                </a:moveTo>
                <a:lnTo>
                  <a:pt x="2862786" y="0"/>
                </a:lnTo>
                <a:lnTo>
                  <a:pt x="2862786" y="858836"/>
                </a:lnTo>
                <a:lnTo>
                  <a:pt x="0" y="85883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US"/>
          </a:p>
        </p:txBody>
      </p:sp>
      <p:sp>
        <p:nvSpPr>
          <p:cNvPr id="12" name="Freeform 12"/>
          <p:cNvSpPr/>
          <p:nvPr/>
        </p:nvSpPr>
        <p:spPr>
          <a:xfrm>
            <a:off x="13611145" y="8475686"/>
            <a:ext cx="3214059" cy="2893382"/>
          </a:xfrm>
          <a:custGeom>
            <a:avLst/>
            <a:gdLst/>
            <a:ahLst/>
            <a:cxnLst/>
            <a:rect l="l" t="t" r="r" b="b"/>
            <a:pathLst>
              <a:path w="3214059" h="2893382">
                <a:moveTo>
                  <a:pt x="0" y="0"/>
                </a:moveTo>
                <a:lnTo>
                  <a:pt x="3214059" y="0"/>
                </a:lnTo>
                <a:lnTo>
                  <a:pt x="3214059" y="2893382"/>
                </a:lnTo>
                <a:lnTo>
                  <a:pt x="0" y="2893382"/>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en-US"/>
          </a:p>
        </p:txBody>
      </p:sp>
      <p:sp>
        <p:nvSpPr>
          <p:cNvPr id="13" name="TextBox 13"/>
          <p:cNvSpPr txBox="1"/>
          <p:nvPr/>
        </p:nvSpPr>
        <p:spPr>
          <a:xfrm>
            <a:off x="3968395" y="3748776"/>
            <a:ext cx="3112870" cy="1118235"/>
          </a:xfrm>
          <a:prstGeom prst="rect">
            <a:avLst/>
          </a:prstGeom>
        </p:spPr>
        <p:txBody>
          <a:bodyPr lIns="0" tIns="0" rIns="0" bIns="0" rtlCol="0" anchor="t">
            <a:spAutoFit/>
          </a:bodyPr>
          <a:lstStyle/>
          <a:p>
            <a:pPr algn="ctr">
              <a:lnSpc>
                <a:spcPts val="4320"/>
              </a:lnSpc>
            </a:pPr>
            <a:r>
              <a:rPr lang="en-US" sz="4000" u="sng">
                <a:solidFill>
                  <a:srgbClr val="303030"/>
                </a:solidFill>
                <a:latin typeface="Bobby Jones Soft"/>
                <a:ea typeface="Bobby Jones Soft"/>
                <a:cs typeface="Bobby Jones Soft"/>
                <a:sym typeface="Bobby Jones Soft"/>
              </a:rPr>
              <a:t>data collection</a:t>
            </a:r>
          </a:p>
        </p:txBody>
      </p:sp>
      <p:sp>
        <p:nvSpPr>
          <p:cNvPr id="14" name="TextBox 14"/>
          <p:cNvSpPr txBox="1"/>
          <p:nvPr/>
        </p:nvSpPr>
        <p:spPr>
          <a:xfrm>
            <a:off x="3069825" y="5352786"/>
            <a:ext cx="4910010" cy="2271395"/>
          </a:xfrm>
          <a:prstGeom prst="rect">
            <a:avLst/>
          </a:prstGeom>
        </p:spPr>
        <p:txBody>
          <a:bodyPr lIns="0" tIns="0" rIns="0" bIns="0" rtlCol="0" anchor="t">
            <a:spAutoFit/>
          </a:bodyPr>
          <a:lstStyle/>
          <a:p>
            <a:pPr algn="ctr">
              <a:lnSpc>
                <a:spcPts val="3039"/>
              </a:lnSpc>
            </a:pPr>
            <a:r>
              <a:rPr lang="en-US" sz="1999">
                <a:solidFill>
                  <a:srgbClr val="303030"/>
                </a:solidFill>
                <a:latin typeface="Quicksand"/>
                <a:ea typeface="Quicksand"/>
                <a:cs typeface="Quicksand"/>
                <a:sym typeface="Quicksand"/>
              </a:rPr>
              <a:t>Source: The IPL dataset was collected from Kaggle, covering IPL matches from 2008 to 2024, and contains comprehensive data on team match-ups, venues, scores, toss outcomes, and player performances.</a:t>
            </a:r>
          </a:p>
        </p:txBody>
      </p:sp>
      <p:sp>
        <p:nvSpPr>
          <p:cNvPr id="15" name="TextBox 15"/>
          <p:cNvSpPr txBox="1"/>
          <p:nvPr/>
        </p:nvSpPr>
        <p:spPr>
          <a:xfrm>
            <a:off x="10543007" y="3748776"/>
            <a:ext cx="4440326" cy="1118235"/>
          </a:xfrm>
          <a:prstGeom prst="rect">
            <a:avLst/>
          </a:prstGeom>
        </p:spPr>
        <p:txBody>
          <a:bodyPr lIns="0" tIns="0" rIns="0" bIns="0" rtlCol="0" anchor="t">
            <a:spAutoFit/>
          </a:bodyPr>
          <a:lstStyle/>
          <a:p>
            <a:pPr algn="ctr">
              <a:lnSpc>
                <a:spcPts val="4320"/>
              </a:lnSpc>
            </a:pPr>
            <a:r>
              <a:rPr lang="en-US" sz="4000" u="sng">
                <a:solidFill>
                  <a:srgbClr val="303030"/>
                </a:solidFill>
                <a:latin typeface="Bobby Jones Soft"/>
                <a:ea typeface="Bobby Jones Soft"/>
                <a:cs typeface="Bobby Jones Soft"/>
                <a:sym typeface="Bobby Jones Soft"/>
              </a:rPr>
              <a:t>Data</a:t>
            </a:r>
          </a:p>
          <a:p>
            <a:pPr algn="ctr">
              <a:lnSpc>
                <a:spcPts val="4320"/>
              </a:lnSpc>
            </a:pPr>
            <a:r>
              <a:rPr lang="en-US" sz="4000" u="sng">
                <a:solidFill>
                  <a:srgbClr val="303030"/>
                </a:solidFill>
                <a:latin typeface="Bobby Jones Soft"/>
                <a:ea typeface="Bobby Jones Soft"/>
                <a:cs typeface="Bobby Jones Soft"/>
                <a:sym typeface="Bobby Jones Soft"/>
              </a:rPr>
              <a:t> Preparation</a:t>
            </a:r>
          </a:p>
        </p:txBody>
      </p:sp>
      <p:sp>
        <p:nvSpPr>
          <p:cNvPr id="16" name="TextBox 16"/>
          <p:cNvSpPr txBox="1"/>
          <p:nvPr/>
        </p:nvSpPr>
        <p:spPr>
          <a:xfrm>
            <a:off x="10308165" y="4976411"/>
            <a:ext cx="4910010" cy="3033395"/>
          </a:xfrm>
          <a:prstGeom prst="rect">
            <a:avLst/>
          </a:prstGeom>
        </p:spPr>
        <p:txBody>
          <a:bodyPr lIns="0" tIns="0" rIns="0" bIns="0" rtlCol="0" anchor="t">
            <a:spAutoFit/>
          </a:bodyPr>
          <a:lstStyle/>
          <a:p>
            <a:pPr marL="431799" lvl="1" indent="-215899" algn="ctr">
              <a:lnSpc>
                <a:spcPts val="3039"/>
              </a:lnSpc>
              <a:buFont typeface="Arial"/>
              <a:buChar char="•"/>
            </a:pPr>
            <a:r>
              <a:rPr lang="en-US" sz="1999">
                <a:solidFill>
                  <a:srgbClr val="303030"/>
                </a:solidFill>
                <a:latin typeface="Quicksand"/>
                <a:ea typeface="Quicksand"/>
                <a:cs typeface="Quicksand"/>
                <a:sym typeface="Quicksand"/>
              </a:rPr>
              <a:t>Cleaned data by handling null values in columns like Win_Type (replaced with 'No Result') and Win_Margin.</a:t>
            </a:r>
          </a:p>
          <a:p>
            <a:pPr marL="431799" lvl="1" indent="-215899" algn="ctr">
              <a:lnSpc>
                <a:spcPts val="3039"/>
              </a:lnSpc>
              <a:buFont typeface="Arial"/>
              <a:buChar char="•"/>
            </a:pPr>
            <a:r>
              <a:rPr lang="en-US" sz="1999">
                <a:solidFill>
                  <a:srgbClr val="303030"/>
                </a:solidFill>
                <a:latin typeface="Quicksand"/>
                <a:ea typeface="Quicksand"/>
                <a:cs typeface="Quicksand"/>
                <a:sym typeface="Quicksand"/>
              </a:rPr>
              <a:t>Created derived features such as Year from the Date column and Bat_First or Bowl_First based on the toss decision.</a:t>
            </a:r>
          </a:p>
          <a:p>
            <a:pPr algn="ctr">
              <a:lnSpc>
                <a:spcPts val="3039"/>
              </a:lnSpc>
            </a:pPr>
            <a:endParaRPr lang="en-US" sz="1999">
              <a:solidFill>
                <a:srgbClr val="303030"/>
              </a:solidFill>
              <a:latin typeface="Quicksand"/>
              <a:ea typeface="Quicksand"/>
              <a:cs typeface="Quicksand"/>
              <a:sym typeface="Quicksand"/>
            </a:endParaRPr>
          </a:p>
        </p:txBody>
      </p:sp>
      <p:sp>
        <p:nvSpPr>
          <p:cNvPr id="17" name="Freeform 17"/>
          <p:cNvSpPr/>
          <p:nvPr/>
        </p:nvSpPr>
        <p:spPr>
          <a:xfrm rot="5400000">
            <a:off x="3339135" y="-1076205"/>
            <a:ext cx="2218980" cy="2152411"/>
          </a:xfrm>
          <a:custGeom>
            <a:avLst/>
            <a:gdLst/>
            <a:ahLst/>
            <a:cxnLst/>
            <a:rect l="l" t="t" r="r" b="b"/>
            <a:pathLst>
              <a:path w="2218980" h="2152411">
                <a:moveTo>
                  <a:pt x="0" y="0"/>
                </a:moveTo>
                <a:lnTo>
                  <a:pt x="2218980" y="0"/>
                </a:lnTo>
                <a:lnTo>
                  <a:pt x="2218980" y="2152410"/>
                </a:lnTo>
                <a:lnTo>
                  <a:pt x="0" y="2152410"/>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8" name="Freeform 18"/>
          <p:cNvSpPr/>
          <p:nvPr/>
        </p:nvSpPr>
        <p:spPr>
          <a:xfrm rot="5400000">
            <a:off x="6721790" y="9296041"/>
            <a:ext cx="2516089" cy="2440607"/>
          </a:xfrm>
          <a:custGeom>
            <a:avLst/>
            <a:gdLst/>
            <a:ahLst/>
            <a:cxnLst/>
            <a:rect l="l" t="t" r="r" b="b"/>
            <a:pathLst>
              <a:path w="2516089" h="2440607">
                <a:moveTo>
                  <a:pt x="0" y="0"/>
                </a:moveTo>
                <a:lnTo>
                  <a:pt x="2516090" y="0"/>
                </a:lnTo>
                <a:lnTo>
                  <a:pt x="2516090" y="2440607"/>
                </a:lnTo>
                <a:lnTo>
                  <a:pt x="0" y="244060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3544544" y="1172977"/>
            <a:ext cx="11198912" cy="7941047"/>
          </a:xfrm>
          <a:custGeom>
            <a:avLst/>
            <a:gdLst/>
            <a:ahLst/>
            <a:cxnLst/>
            <a:rect l="l" t="t" r="r" b="b"/>
            <a:pathLst>
              <a:path w="11198912" h="7941047">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US"/>
          </a:p>
        </p:txBody>
      </p:sp>
      <p:sp>
        <p:nvSpPr>
          <p:cNvPr id="4" name="Freeform 4"/>
          <p:cNvSpPr/>
          <p:nvPr/>
        </p:nvSpPr>
        <p:spPr>
          <a:xfrm>
            <a:off x="-539152" y="7928554"/>
            <a:ext cx="2622746" cy="3073791"/>
          </a:xfrm>
          <a:custGeom>
            <a:avLst/>
            <a:gdLst/>
            <a:ahLst/>
            <a:cxnLst/>
            <a:rect l="l" t="t" r="r" b="b"/>
            <a:pathLst>
              <a:path w="2622746" h="3073791">
                <a:moveTo>
                  <a:pt x="0" y="0"/>
                </a:moveTo>
                <a:lnTo>
                  <a:pt x="2622746" y="0"/>
                </a:lnTo>
                <a:lnTo>
                  <a:pt x="2622746" y="3073791"/>
                </a:lnTo>
                <a:lnTo>
                  <a:pt x="0" y="30737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6808433" y="1414354"/>
            <a:ext cx="2959134" cy="2805490"/>
          </a:xfrm>
          <a:custGeom>
            <a:avLst/>
            <a:gdLst/>
            <a:ahLst/>
            <a:cxnLst/>
            <a:rect l="l" t="t" r="r" b="b"/>
            <a:pathLst>
              <a:path w="2959134" h="2805490">
                <a:moveTo>
                  <a:pt x="0" y="0"/>
                </a:moveTo>
                <a:lnTo>
                  <a:pt x="2959134" y="0"/>
                </a:lnTo>
                <a:lnTo>
                  <a:pt x="2959134" y="2805490"/>
                </a:lnTo>
                <a:lnTo>
                  <a:pt x="0" y="28054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TextBox 6"/>
          <p:cNvSpPr txBox="1"/>
          <p:nvPr/>
        </p:nvSpPr>
        <p:spPr>
          <a:xfrm>
            <a:off x="4146485" y="2603746"/>
            <a:ext cx="9985414" cy="1001930"/>
          </a:xfrm>
          <a:prstGeom prst="rect">
            <a:avLst/>
          </a:prstGeom>
        </p:spPr>
        <p:txBody>
          <a:bodyPr lIns="0" tIns="0" rIns="0" bIns="0" rtlCol="0" anchor="t">
            <a:spAutoFit/>
          </a:bodyPr>
          <a:lstStyle/>
          <a:p>
            <a:pPr algn="ctr">
              <a:lnSpc>
                <a:spcPts val="7552"/>
              </a:lnSpc>
            </a:pPr>
            <a:r>
              <a:rPr lang="en-US" sz="6993" u="sng">
                <a:solidFill>
                  <a:srgbClr val="303030"/>
                </a:solidFill>
                <a:latin typeface="Bobby Jones Soft"/>
                <a:ea typeface="Bobby Jones Soft"/>
                <a:cs typeface="Bobby Jones Soft"/>
                <a:sym typeface="Bobby Jones Soft"/>
              </a:rPr>
              <a:t>Methodology</a:t>
            </a:r>
          </a:p>
        </p:txBody>
      </p:sp>
      <p:sp>
        <p:nvSpPr>
          <p:cNvPr id="7" name="TextBox 7"/>
          <p:cNvSpPr txBox="1"/>
          <p:nvPr/>
        </p:nvSpPr>
        <p:spPr>
          <a:xfrm>
            <a:off x="3544544" y="3730264"/>
            <a:ext cx="11198912" cy="4676889"/>
          </a:xfrm>
          <a:prstGeom prst="rect">
            <a:avLst/>
          </a:prstGeom>
        </p:spPr>
        <p:txBody>
          <a:bodyPr lIns="0" tIns="0" rIns="0" bIns="0" rtlCol="0" anchor="t">
            <a:spAutoFit/>
          </a:bodyPr>
          <a:lstStyle/>
          <a:p>
            <a:pPr marL="551946" lvl="1" indent="-275973" algn="ctr">
              <a:lnSpc>
                <a:spcPts val="3451"/>
              </a:lnSpc>
              <a:buFont typeface="Arial"/>
              <a:buChar char="•"/>
            </a:pPr>
            <a:r>
              <a:rPr lang="en-US" sz="2556" b="1" spc="153">
                <a:solidFill>
                  <a:srgbClr val="303030"/>
                </a:solidFill>
                <a:latin typeface="Quicksand Semi-Bold"/>
                <a:ea typeface="Quicksand Semi-Bold"/>
                <a:cs typeface="Quicksand Semi-Bold"/>
                <a:sym typeface="Quicksand Semi-Bold"/>
              </a:rPr>
              <a:t>Tools and Libraries: Pandas, NumPy, Matplotlib, Seaborn.</a:t>
            </a:r>
          </a:p>
          <a:p>
            <a:pPr marL="551946" lvl="1" indent="-275973" algn="ctr">
              <a:lnSpc>
                <a:spcPts val="3451"/>
              </a:lnSpc>
              <a:buFont typeface="Arial"/>
              <a:buChar char="•"/>
            </a:pPr>
            <a:r>
              <a:rPr lang="en-US" sz="2556" b="1" spc="153">
                <a:solidFill>
                  <a:srgbClr val="303030"/>
                </a:solidFill>
                <a:latin typeface="Quicksand Semi-Bold"/>
                <a:ea typeface="Quicksand Semi-Bold"/>
                <a:cs typeface="Quicksand Semi-Bold"/>
                <a:sym typeface="Quicksand Semi-Bold"/>
              </a:rPr>
              <a:t>Data Cleaning: Handled null values, standardized team names, and extracted year information.</a:t>
            </a:r>
          </a:p>
          <a:p>
            <a:pPr marL="551946" lvl="1" indent="-275973" algn="ctr">
              <a:lnSpc>
                <a:spcPts val="3451"/>
              </a:lnSpc>
              <a:buFont typeface="Arial"/>
              <a:buChar char="•"/>
            </a:pPr>
            <a:r>
              <a:rPr lang="en-US" sz="2556" b="1" spc="153">
                <a:solidFill>
                  <a:srgbClr val="303030"/>
                </a:solidFill>
                <a:latin typeface="Quicksand Semi-Bold"/>
                <a:ea typeface="Quicksand Semi-Bold"/>
                <a:cs typeface="Quicksand Semi-Bold"/>
                <a:sym typeface="Quicksand Semi-Bold"/>
              </a:rPr>
              <a:t>Analysis Techniques:</a:t>
            </a:r>
          </a:p>
          <a:p>
            <a:pPr marL="551946" lvl="1" indent="-275973" algn="ctr">
              <a:lnSpc>
                <a:spcPts val="3451"/>
              </a:lnSpc>
              <a:buFont typeface="Arial"/>
              <a:buChar char="•"/>
            </a:pPr>
            <a:r>
              <a:rPr lang="en-US" sz="2556" b="1" spc="153">
                <a:solidFill>
                  <a:srgbClr val="303030"/>
                </a:solidFill>
                <a:latin typeface="Quicksand Semi-Bold"/>
                <a:ea typeface="Quicksand Semi-Bold"/>
                <a:cs typeface="Quicksand Semi-Bold"/>
                <a:sym typeface="Quicksand Semi-Bold"/>
              </a:rPr>
              <a:t>Univariate analysis: Histograms for scores and venue distributions.</a:t>
            </a:r>
          </a:p>
          <a:p>
            <a:pPr marL="551946" lvl="1" indent="-275973" algn="ctr">
              <a:lnSpc>
                <a:spcPts val="3451"/>
              </a:lnSpc>
              <a:buFont typeface="Arial"/>
              <a:buChar char="•"/>
            </a:pPr>
            <a:r>
              <a:rPr lang="en-US" sz="2556" b="1" spc="153">
                <a:solidFill>
                  <a:srgbClr val="303030"/>
                </a:solidFill>
                <a:latin typeface="Quicksand Semi-Bold"/>
                <a:ea typeface="Quicksand Semi-Bold"/>
                <a:cs typeface="Quicksand Semi-Bold"/>
                <a:sym typeface="Quicksand Semi-Bold"/>
              </a:rPr>
              <a:t>Bivariate analysis: Correlation between toss decisions and match outcomes.</a:t>
            </a:r>
          </a:p>
          <a:p>
            <a:pPr marL="551946" lvl="1" indent="-275973" algn="ctr">
              <a:lnSpc>
                <a:spcPts val="3451"/>
              </a:lnSpc>
              <a:buFont typeface="Arial"/>
              <a:buChar char="•"/>
            </a:pPr>
            <a:r>
              <a:rPr lang="en-US" sz="2556" b="1" spc="153">
                <a:solidFill>
                  <a:srgbClr val="303030"/>
                </a:solidFill>
                <a:latin typeface="Quicksand Semi-Bold"/>
                <a:ea typeface="Quicksand Semi-Bold"/>
                <a:cs typeface="Quicksand Semi-Bold"/>
                <a:sym typeface="Quicksand Semi-Bold"/>
              </a:rPr>
              <a:t>Multivariate analysis: Trends over years in scoring phases (powerplay, middle overs, death overs).</a:t>
            </a:r>
          </a:p>
          <a:p>
            <a:pPr marL="0" lvl="0" indent="0" algn="ctr">
              <a:lnSpc>
                <a:spcPts val="3451"/>
              </a:lnSpc>
              <a:spcBef>
                <a:spcPct val="0"/>
              </a:spcBef>
            </a:pPr>
            <a:endParaRPr lang="en-US" sz="2556" b="1" spc="153">
              <a:solidFill>
                <a:srgbClr val="303030"/>
              </a:solidFill>
              <a:latin typeface="Quicksand Semi-Bold"/>
              <a:ea typeface="Quicksand Semi-Bold"/>
              <a:cs typeface="Quicksand Semi-Bold"/>
              <a:sym typeface="Quicksand Semi-Bold"/>
            </a:endParaRPr>
          </a:p>
        </p:txBody>
      </p:sp>
      <p:sp>
        <p:nvSpPr>
          <p:cNvPr id="8" name="Freeform 8"/>
          <p:cNvSpPr/>
          <p:nvPr/>
        </p:nvSpPr>
        <p:spPr>
          <a:xfrm>
            <a:off x="14321734" y="-1129584"/>
            <a:ext cx="2486699" cy="2543938"/>
          </a:xfrm>
          <a:custGeom>
            <a:avLst/>
            <a:gdLst/>
            <a:ahLst/>
            <a:cxnLst/>
            <a:rect l="l" t="t" r="r" b="b"/>
            <a:pathLst>
              <a:path w="2486699" h="2543938">
                <a:moveTo>
                  <a:pt x="0" y="0"/>
                </a:moveTo>
                <a:lnTo>
                  <a:pt x="2486699" y="0"/>
                </a:lnTo>
                <a:lnTo>
                  <a:pt x="2486699" y="2543938"/>
                </a:lnTo>
                <a:lnTo>
                  <a:pt x="0" y="25439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a:off x="2083594" y="704939"/>
            <a:ext cx="3208440" cy="647522"/>
          </a:xfrm>
          <a:custGeom>
            <a:avLst/>
            <a:gdLst/>
            <a:ahLst/>
            <a:cxnLst/>
            <a:rect l="l" t="t" r="r" b="b"/>
            <a:pathLst>
              <a:path w="3208440" h="647522">
                <a:moveTo>
                  <a:pt x="0" y="0"/>
                </a:moveTo>
                <a:lnTo>
                  <a:pt x="3208439" y="0"/>
                </a:lnTo>
                <a:lnTo>
                  <a:pt x="3208439" y="647522"/>
                </a:lnTo>
                <a:lnTo>
                  <a:pt x="0" y="64752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0" name="Freeform 10"/>
          <p:cNvSpPr/>
          <p:nvPr/>
        </p:nvSpPr>
        <p:spPr>
          <a:xfrm>
            <a:off x="17511294" y="6887545"/>
            <a:ext cx="1222977" cy="1753372"/>
          </a:xfrm>
          <a:custGeom>
            <a:avLst/>
            <a:gdLst/>
            <a:ahLst/>
            <a:cxnLst/>
            <a:rect l="l" t="t" r="r" b="b"/>
            <a:pathLst>
              <a:path w="1222977" h="1753372">
                <a:moveTo>
                  <a:pt x="0" y="0"/>
                </a:moveTo>
                <a:lnTo>
                  <a:pt x="1222978" y="0"/>
                </a:lnTo>
                <a:lnTo>
                  <a:pt x="1222978" y="1753373"/>
                </a:lnTo>
                <a:lnTo>
                  <a:pt x="0" y="1753373"/>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1" name="Freeform 11"/>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2" name="Freeform 12"/>
          <p:cNvSpPr/>
          <p:nvPr/>
        </p:nvSpPr>
        <p:spPr>
          <a:xfrm>
            <a:off x="-1733922" y="3602082"/>
            <a:ext cx="3211541" cy="3285464"/>
          </a:xfrm>
          <a:custGeom>
            <a:avLst/>
            <a:gdLst/>
            <a:ahLst/>
            <a:cxnLst/>
            <a:rect l="l" t="t" r="r" b="b"/>
            <a:pathLst>
              <a:path w="3211541" h="3285464">
                <a:moveTo>
                  <a:pt x="0" y="0"/>
                </a:moveTo>
                <a:lnTo>
                  <a:pt x="3211541" y="0"/>
                </a:lnTo>
                <a:lnTo>
                  <a:pt x="3211541" y="3285463"/>
                </a:lnTo>
                <a:lnTo>
                  <a:pt x="0" y="328546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Freeform 13"/>
          <p:cNvSpPr/>
          <p:nvPr/>
        </p:nvSpPr>
        <p:spPr>
          <a:xfrm>
            <a:off x="4763425" y="9465450"/>
            <a:ext cx="2778160" cy="2448254"/>
          </a:xfrm>
          <a:custGeom>
            <a:avLst/>
            <a:gdLst/>
            <a:ahLst/>
            <a:cxnLst/>
            <a:rect l="l" t="t" r="r" b="b"/>
            <a:pathLst>
              <a:path w="2778160" h="2448254">
                <a:moveTo>
                  <a:pt x="0" y="0"/>
                </a:moveTo>
                <a:lnTo>
                  <a:pt x="2778160" y="0"/>
                </a:lnTo>
                <a:lnTo>
                  <a:pt x="2778160" y="2448254"/>
                </a:lnTo>
                <a:lnTo>
                  <a:pt x="0" y="244825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5653530" y="-1851199"/>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507698" y="269869"/>
            <a:ext cx="3208440" cy="647522"/>
          </a:xfrm>
          <a:custGeom>
            <a:avLst/>
            <a:gdLst/>
            <a:ahLst/>
            <a:cxnLst/>
            <a:rect l="l" t="t" r="r" b="b"/>
            <a:pathLst>
              <a:path w="3208440" h="647522">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70146" y="-835982"/>
            <a:ext cx="1222977" cy="1753372"/>
          </a:xfrm>
          <a:custGeom>
            <a:avLst/>
            <a:gdLst/>
            <a:ahLst/>
            <a:cxnLst/>
            <a:rect l="l" t="t" r="r" b="b"/>
            <a:pathLst>
              <a:path w="1222977" h="1753372">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2272508" y="2908635"/>
            <a:ext cx="13841231" cy="6349665"/>
          </a:xfrm>
          <a:custGeom>
            <a:avLst/>
            <a:gdLst/>
            <a:ahLst/>
            <a:cxnLst/>
            <a:rect l="l" t="t" r="r" b="b"/>
            <a:pathLst>
              <a:path w="13841231" h="6349665">
                <a:moveTo>
                  <a:pt x="0" y="0"/>
                </a:moveTo>
                <a:lnTo>
                  <a:pt x="13841231" y="0"/>
                </a:lnTo>
                <a:lnTo>
                  <a:pt x="13841231" y="6349665"/>
                </a:lnTo>
                <a:lnTo>
                  <a:pt x="0" y="6349665"/>
                </a:lnTo>
                <a:lnTo>
                  <a:pt x="0" y="0"/>
                </a:lnTo>
                <a:close/>
              </a:path>
            </a:pathLst>
          </a:custGeom>
          <a:blipFill>
            <a:blip r:embed="rId13"/>
            <a:stretch>
              <a:fillRect/>
            </a:stretch>
          </a:blipFill>
        </p:spPr>
        <p:txBody>
          <a:bodyPr/>
          <a:lstStyle/>
          <a:p>
            <a:endParaRPr lang="en-US"/>
          </a:p>
        </p:txBody>
      </p:sp>
      <p:sp>
        <p:nvSpPr>
          <p:cNvPr id="9" name="TextBox 9"/>
          <p:cNvSpPr txBox="1"/>
          <p:nvPr/>
        </p:nvSpPr>
        <p:spPr>
          <a:xfrm>
            <a:off x="6943914" y="1950427"/>
            <a:ext cx="3608177" cy="575310"/>
          </a:xfrm>
          <a:prstGeom prst="rect">
            <a:avLst/>
          </a:prstGeom>
        </p:spPr>
        <p:txBody>
          <a:bodyPr lIns="0" tIns="0" rIns="0" bIns="0" rtlCol="0" anchor="t">
            <a:spAutoFit/>
          </a:bodyPr>
          <a:lstStyle/>
          <a:p>
            <a:pPr algn="ctr">
              <a:lnSpc>
                <a:spcPts val="4319"/>
              </a:lnSpc>
            </a:pPr>
            <a:r>
              <a:rPr lang="en-US" sz="3999" u="sng">
                <a:solidFill>
                  <a:srgbClr val="303030"/>
                </a:solidFill>
                <a:latin typeface="Bobby Jones Soft"/>
                <a:ea typeface="Bobby Jones Soft"/>
                <a:cs typeface="Bobby Jones Soft"/>
                <a:sym typeface="Bobby Jones Soft"/>
              </a:rPr>
              <a:t>Outliers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8100" y="3810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5653530" y="-1851199"/>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507698" y="269869"/>
            <a:ext cx="3208440" cy="647522"/>
          </a:xfrm>
          <a:custGeom>
            <a:avLst/>
            <a:gdLst/>
            <a:ahLst/>
            <a:cxnLst/>
            <a:rect l="l" t="t" r="r" b="b"/>
            <a:pathLst>
              <a:path w="3208440" h="647522">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70146" y="-835982"/>
            <a:ext cx="1222977" cy="1753372"/>
          </a:xfrm>
          <a:custGeom>
            <a:avLst/>
            <a:gdLst/>
            <a:ahLst/>
            <a:cxnLst/>
            <a:rect l="l" t="t" r="r" b="b"/>
            <a:pathLst>
              <a:path w="1222977" h="1753372">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396373" y="3573845"/>
            <a:ext cx="7741858" cy="6338646"/>
          </a:xfrm>
          <a:custGeom>
            <a:avLst/>
            <a:gdLst/>
            <a:ahLst/>
            <a:cxnLst/>
            <a:rect l="l" t="t" r="r" b="b"/>
            <a:pathLst>
              <a:path w="7741858" h="6338646">
                <a:moveTo>
                  <a:pt x="0" y="0"/>
                </a:moveTo>
                <a:lnTo>
                  <a:pt x="7741858" y="0"/>
                </a:lnTo>
                <a:lnTo>
                  <a:pt x="7741858" y="6338646"/>
                </a:lnTo>
                <a:lnTo>
                  <a:pt x="0" y="6338646"/>
                </a:lnTo>
                <a:lnTo>
                  <a:pt x="0" y="0"/>
                </a:lnTo>
                <a:close/>
              </a:path>
            </a:pathLst>
          </a:custGeom>
          <a:blipFill>
            <a:blip r:embed="rId13"/>
            <a:stretch>
              <a:fillRect/>
            </a:stretch>
          </a:blipFill>
        </p:spPr>
        <p:txBody>
          <a:bodyPr/>
          <a:lstStyle/>
          <a:p>
            <a:endParaRPr lang="en-US"/>
          </a:p>
        </p:txBody>
      </p:sp>
      <p:sp>
        <p:nvSpPr>
          <p:cNvPr id="9" name="Freeform 9"/>
          <p:cNvSpPr/>
          <p:nvPr/>
        </p:nvSpPr>
        <p:spPr>
          <a:xfrm>
            <a:off x="9202916" y="3573845"/>
            <a:ext cx="8580232" cy="6338646"/>
          </a:xfrm>
          <a:custGeom>
            <a:avLst/>
            <a:gdLst/>
            <a:ahLst/>
            <a:cxnLst/>
            <a:rect l="l" t="t" r="r" b="b"/>
            <a:pathLst>
              <a:path w="8580232" h="6338646">
                <a:moveTo>
                  <a:pt x="0" y="0"/>
                </a:moveTo>
                <a:lnTo>
                  <a:pt x="8580232" y="0"/>
                </a:lnTo>
                <a:lnTo>
                  <a:pt x="8580232" y="6338646"/>
                </a:lnTo>
                <a:lnTo>
                  <a:pt x="0" y="6338646"/>
                </a:lnTo>
                <a:lnTo>
                  <a:pt x="0" y="0"/>
                </a:lnTo>
                <a:close/>
              </a:path>
            </a:pathLst>
          </a:custGeom>
          <a:blipFill>
            <a:blip r:embed="rId14"/>
            <a:stretch>
              <a:fillRect/>
            </a:stretch>
          </a:blipFill>
        </p:spPr>
        <p:txBody>
          <a:bodyPr/>
          <a:lstStyle/>
          <a:p>
            <a:endParaRPr lang="en-US"/>
          </a:p>
        </p:txBody>
      </p:sp>
      <p:sp>
        <p:nvSpPr>
          <p:cNvPr id="10" name="TextBox 10"/>
          <p:cNvSpPr txBox="1"/>
          <p:nvPr/>
        </p:nvSpPr>
        <p:spPr>
          <a:xfrm>
            <a:off x="6629399" y="1935714"/>
            <a:ext cx="4724401" cy="564385"/>
          </a:xfrm>
          <a:prstGeom prst="rect">
            <a:avLst/>
          </a:prstGeom>
        </p:spPr>
        <p:txBody>
          <a:bodyPr wrap="square" lIns="0" tIns="0" rIns="0" bIns="0" rtlCol="0" anchor="t">
            <a:spAutoFit/>
          </a:bodyPr>
          <a:lstStyle/>
          <a:p>
            <a:pPr algn="ctr">
              <a:lnSpc>
                <a:spcPts val="4319"/>
              </a:lnSpc>
            </a:pPr>
            <a:r>
              <a:rPr lang="en-US" sz="3999" u="sng" dirty="0">
                <a:solidFill>
                  <a:srgbClr val="303030"/>
                </a:solidFill>
                <a:latin typeface="Bobby Jones Soft"/>
                <a:ea typeface="Bobby Jones Soft"/>
                <a:cs typeface="Bobby Jones Soft"/>
                <a:sym typeface="Bobby Jones Soft"/>
              </a:rPr>
              <a:t>Univariate analysis</a:t>
            </a:r>
          </a:p>
        </p:txBody>
      </p:sp>
      <p:sp>
        <p:nvSpPr>
          <p:cNvPr id="11" name="TextBox 11"/>
          <p:cNvSpPr txBox="1"/>
          <p:nvPr/>
        </p:nvSpPr>
        <p:spPr>
          <a:xfrm>
            <a:off x="396373" y="3219250"/>
            <a:ext cx="8211776"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 a histogram showing the total number of match wins for each team.</a:t>
            </a:r>
          </a:p>
        </p:txBody>
      </p:sp>
      <p:sp>
        <p:nvSpPr>
          <p:cNvPr id="12" name="TextBox 12"/>
          <p:cNvSpPr txBox="1"/>
          <p:nvPr/>
        </p:nvSpPr>
        <p:spPr>
          <a:xfrm>
            <a:off x="9193123" y="3219250"/>
            <a:ext cx="8813515"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pie chart to show the percentage of total match wins by each team.</a:t>
            </a:r>
          </a:p>
        </p:txBody>
      </p:sp>
      <p:sp>
        <p:nvSpPr>
          <p:cNvPr id="13" name="TextBox 13"/>
          <p:cNvSpPr txBox="1"/>
          <p:nvPr/>
        </p:nvSpPr>
        <p:spPr>
          <a:xfrm>
            <a:off x="4724400" y="1036989"/>
            <a:ext cx="8534399" cy="723900"/>
          </a:xfrm>
          <a:prstGeom prst="rect">
            <a:avLst/>
          </a:prstGeom>
        </p:spPr>
        <p:txBody>
          <a:bodyPr wrap="square" lIns="0" tIns="0" rIns="0" bIns="0" rtlCol="0" anchor="t">
            <a:spAutoFit/>
          </a:bodyPr>
          <a:lstStyle/>
          <a:p>
            <a:pPr algn="ctr">
              <a:lnSpc>
                <a:spcPts val="5400"/>
              </a:lnSpc>
              <a:spcBef>
                <a:spcPct val="0"/>
              </a:spcBef>
            </a:pPr>
            <a:r>
              <a:rPr lang="en-US" sz="5000" u="sng" dirty="0">
                <a:solidFill>
                  <a:srgbClr val="303030"/>
                </a:solidFill>
                <a:latin typeface="Bobby Jones Soft"/>
                <a:ea typeface="Bobby Jones Soft"/>
                <a:cs typeface="Bobby Jones Soft"/>
                <a:sym typeface="Bobby Jones Soft"/>
              </a:rPr>
              <a:t>result &amp; Analysis: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5653530" y="-1851199"/>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507698" y="269869"/>
            <a:ext cx="3208440" cy="647522"/>
          </a:xfrm>
          <a:custGeom>
            <a:avLst/>
            <a:gdLst/>
            <a:ahLst/>
            <a:cxnLst/>
            <a:rect l="l" t="t" r="r" b="b"/>
            <a:pathLst>
              <a:path w="3208440" h="647522">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70146" y="-835982"/>
            <a:ext cx="1222977" cy="1753372"/>
          </a:xfrm>
          <a:custGeom>
            <a:avLst/>
            <a:gdLst/>
            <a:ahLst/>
            <a:cxnLst/>
            <a:rect l="l" t="t" r="r" b="b"/>
            <a:pathLst>
              <a:path w="1222977" h="1753372">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306083" y="3602155"/>
            <a:ext cx="8488532" cy="6302735"/>
          </a:xfrm>
          <a:custGeom>
            <a:avLst/>
            <a:gdLst/>
            <a:ahLst/>
            <a:cxnLst/>
            <a:rect l="l" t="t" r="r" b="b"/>
            <a:pathLst>
              <a:path w="8488532" h="6302735">
                <a:moveTo>
                  <a:pt x="0" y="0"/>
                </a:moveTo>
                <a:lnTo>
                  <a:pt x="8488532" y="0"/>
                </a:lnTo>
                <a:lnTo>
                  <a:pt x="8488532" y="6302735"/>
                </a:lnTo>
                <a:lnTo>
                  <a:pt x="0" y="6302735"/>
                </a:lnTo>
                <a:lnTo>
                  <a:pt x="0" y="0"/>
                </a:lnTo>
                <a:close/>
              </a:path>
            </a:pathLst>
          </a:custGeom>
          <a:blipFill>
            <a:blip r:embed="rId13"/>
            <a:stretch>
              <a:fillRect/>
            </a:stretch>
          </a:blipFill>
        </p:spPr>
        <p:txBody>
          <a:bodyPr/>
          <a:lstStyle/>
          <a:p>
            <a:endParaRPr lang="en-US"/>
          </a:p>
        </p:txBody>
      </p:sp>
      <p:sp>
        <p:nvSpPr>
          <p:cNvPr id="9" name="Freeform 9"/>
          <p:cNvSpPr/>
          <p:nvPr/>
        </p:nvSpPr>
        <p:spPr>
          <a:xfrm>
            <a:off x="9035854" y="3872481"/>
            <a:ext cx="9128053" cy="5762083"/>
          </a:xfrm>
          <a:custGeom>
            <a:avLst/>
            <a:gdLst/>
            <a:ahLst/>
            <a:cxnLst/>
            <a:rect l="l" t="t" r="r" b="b"/>
            <a:pathLst>
              <a:path w="9128053" h="5762083">
                <a:moveTo>
                  <a:pt x="0" y="0"/>
                </a:moveTo>
                <a:lnTo>
                  <a:pt x="9128053" y="0"/>
                </a:lnTo>
                <a:lnTo>
                  <a:pt x="9128053" y="5762083"/>
                </a:lnTo>
                <a:lnTo>
                  <a:pt x="0" y="5762083"/>
                </a:lnTo>
                <a:lnTo>
                  <a:pt x="0" y="0"/>
                </a:lnTo>
                <a:close/>
              </a:path>
            </a:pathLst>
          </a:custGeom>
          <a:blipFill>
            <a:blip r:embed="rId14"/>
            <a:stretch>
              <a:fillRect/>
            </a:stretch>
          </a:blipFill>
        </p:spPr>
        <p:txBody>
          <a:bodyPr/>
          <a:lstStyle/>
          <a:p>
            <a:endParaRPr lang="en-US"/>
          </a:p>
        </p:txBody>
      </p:sp>
      <p:sp>
        <p:nvSpPr>
          <p:cNvPr id="10" name="TextBox 10"/>
          <p:cNvSpPr txBox="1"/>
          <p:nvPr/>
        </p:nvSpPr>
        <p:spPr>
          <a:xfrm>
            <a:off x="6777546" y="1130368"/>
            <a:ext cx="3608177" cy="1118235"/>
          </a:xfrm>
          <a:prstGeom prst="rect">
            <a:avLst/>
          </a:prstGeom>
        </p:spPr>
        <p:txBody>
          <a:bodyPr lIns="0" tIns="0" rIns="0" bIns="0" rtlCol="0" anchor="t">
            <a:spAutoFit/>
          </a:bodyPr>
          <a:lstStyle/>
          <a:p>
            <a:pPr algn="ctr">
              <a:lnSpc>
                <a:spcPts val="4319"/>
              </a:lnSpc>
            </a:pPr>
            <a:r>
              <a:rPr lang="en-US" sz="3999" u="sng">
                <a:solidFill>
                  <a:srgbClr val="303030"/>
                </a:solidFill>
                <a:latin typeface="Bobby Jones Soft"/>
                <a:ea typeface="Bobby Jones Soft"/>
                <a:cs typeface="Bobby Jones Soft"/>
                <a:sym typeface="Bobby Jones Soft"/>
              </a:rPr>
              <a:t>Univariate analysis</a:t>
            </a:r>
          </a:p>
        </p:txBody>
      </p:sp>
      <p:sp>
        <p:nvSpPr>
          <p:cNvPr id="11" name="TextBox 11"/>
          <p:cNvSpPr txBox="1"/>
          <p:nvPr/>
        </p:nvSpPr>
        <p:spPr>
          <a:xfrm>
            <a:off x="369859" y="2666143"/>
            <a:ext cx="8211776" cy="5448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 a histogram with kde to show the distribution and frequency of the scores of first and second innings</a:t>
            </a:r>
          </a:p>
        </p:txBody>
      </p:sp>
      <p:sp>
        <p:nvSpPr>
          <p:cNvPr id="12" name="TextBox 12"/>
          <p:cNvSpPr txBox="1"/>
          <p:nvPr/>
        </p:nvSpPr>
        <p:spPr>
          <a:xfrm>
            <a:off x="9193123" y="3219250"/>
            <a:ext cx="8813515"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a bar chart to show how many matches played in each venue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a:p>
        </p:txBody>
      </p:sp>
      <p:sp>
        <p:nvSpPr>
          <p:cNvPr id="3" name="Freeform 3"/>
          <p:cNvSpPr/>
          <p:nvPr/>
        </p:nvSpPr>
        <p:spPr>
          <a:xfrm>
            <a:off x="15653530" y="-1851199"/>
            <a:ext cx="3211541" cy="3285464"/>
          </a:xfrm>
          <a:custGeom>
            <a:avLst/>
            <a:gdLst/>
            <a:ahLst/>
            <a:cxnLst/>
            <a:rect l="l" t="t" r="r" b="b"/>
            <a:pathLst>
              <a:path w="3211541" h="3285464">
                <a:moveTo>
                  <a:pt x="0" y="0"/>
                </a:moveTo>
                <a:lnTo>
                  <a:pt x="3211540" y="0"/>
                </a:lnTo>
                <a:lnTo>
                  <a:pt x="3211540" y="3285464"/>
                </a:lnTo>
                <a:lnTo>
                  <a:pt x="0" y="328546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507698" y="269869"/>
            <a:ext cx="3208440" cy="647522"/>
          </a:xfrm>
          <a:custGeom>
            <a:avLst/>
            <a:gdLst/>
            <a:ahLst/>
            <a:cxnLst/>
            <a:rect l="l" t="t" r="r" b="b"/>
            <a:pathLst>
              <a:path w="3208440" h="647522">
                <a:moveTo>
                  <a:pt x="0" y="0"/>
                </a:moveTo>
                <a:lnTo>
                  <a:pt x="3208440" y="0"/>
                </a:lnTo>
                <a:lnTo>
                  <a:pt x="3208440" y="647522"/>
                </a:lnTo>
                <a:lnTo>
                  <a:pt x="0" y="6475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594959" y="-1237622"/>
            <a:ext cx="2551798" cy="2475244"/>
          </a:xfrm>
          <a:custGeom>
            <a:avLst/>
            <a:gdLst/>
            <a:ahLst/>
            <a:cxnLst/>
            <a:rect l="l" t="t" r="r" b="b"/>
            <a:pathLst>
              <a:path w="2551798" h="2475244">
                <a:moveTo>
                  <a:pt x="0" y="0"/>
                </a:moveTo>
                <a:lnTo>
                  <a:pt x="2551798" y="0"/>
                </a:lnTo>
                <a:lnTo>
                  <a:pt x="2551798" y="2475244"/>
                </a:lnTo>
                <a:lnTo>
                  <a:pt x="0" y="2475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a:off x="7970146" y="-835982"/>
            <a:ext cx="1222977" cy="1753372"/>
          </a:xfrm>
          <a:custGeom>
            <a:avLst/>
            <a:gdLst/>
            <a:ahLst/>
            <a:cxnLst/>
            <a:rect l="l" t="t" r="r" b="b"/>
            <a:pathLst>
              <a:path w="1222977" h="1753372">
                <a:moveTo>
                  <a:pt x="0" y="0"/>
                </a:moveTo>
                <a:lnTo>
                  <a:pt x="1222977" y="0"/>
                </a:lnTo>
                <a:lnTo>
                  <a:pt x="1222977" y="1753373"/>
                </a:lnTo>
                <a:lnTo>
                  <a:pt x="0" y="175337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7" name="Freeform 7"/>
          <p:cNvSpPr/>
          <p:nvPr/>
        </p:nvSpPr>
        <p:spPr>
          <a:xfrm>
            <a:off x="306083" y="-262531"/>
            <a:ext cx="973602" cy="2728649"/>
          </a:xfrm>
          <a:custGeom>
            <a:avLst/>
            <a:gdLst/>
            <a:ahLst/>
            <a:cxnLst/>
            <a:rect l="l" t="t" r="r" b="b"/>
            <a:pathLst>
              <a:path w="973602" h="2728649">
                <a:moveTo>
                  <a:pt x="0" y="0"/>
                </a:moveTo>
                <a:lnTo>
                  <a:pt x="973602" y="0"/>
                </a:lnTo>
                <a:lnTo>
                  <a:pt x="973602" y="2728649"/>
                </a:lnTo>
                <a:lnTo>
                  <a:pt x="0" y="272864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Freeform 8"/>
          <p:cNvSpPr/>
          <p:nvPr/>
        </p:nvSpPr>
        <p:spPr>
          <a:xfrm>
            <a:off x="0" y="3922404"/>
            <a:ext cx="9461858" cy="5866352"/>
          </a:xfrm>
          <a:custGeom>
            <a:avLst/>
            <a:gdLst/>
            <a:ahLst/>
            <a:cxnLst/>
            <a:rect l="l" t="t" r="r" b="b"/>
            <a:pathLst>
              <a:path w="9461858" h="5866352">
                <a:moveTo>
                  <a:pt x="0" y="0"/>
                </a:moveTo>
                <a:lnTo>
                  <a:pt x="9461858" y="0"/>
                </a:lnTo>
                <a:lnTo>
                  <a:pt x="9461858" y="5866352"/>
                </a:lnTo>
                <a:lnTo>
                  <a:pt x="0" y="5866352"/>
                </a:lnTo>
                <a:lnTo>
                  <a:pt x="0" y="0"/>
                </a:lnTo>
                <a:close/>
              </a:path>
            </a:pathLst>
          </a:custGeom>
          <a:blipFill>
            <a:blip r:embed="rId13"/>
            <a:stretch>
              <a:fillRect/>
            </a:stretch>
          </a:blipFill>
        </p:spPr>
        <p:txBody>
          <a:bodyPr/>
          <a:lstStyle/>
          <a:p>
            <a:endParaRPr lang="en-US"/>
          </a:p>
        </p:txBody>
      </p:sp>
      <p:sp>
        <p:nvSpPr>
          <p:cNvPr id="9" name="Freeform 9"/>
          <p:cNvSpPr/>
          <p:nvPr/>
        </p:nvSpPr>
        <p:spPr>
          <a:xfrm>
            <a:off x="9594472" y="3922404"/>
            <a:ext cx="9084951" cy="5866352"/>
          </a:xfrm>
          <a:custGeom>
            <a:avLst/>
            <a:gdLst/>
            <a:ahLst/>
            <a:cxnLst/>
            <a:rect l="l" t="t" r="r" b="b"/>
            <a:pathLst>
              <a:path w="9084951" h="5866352">
                <a:moveTo>
                  <a:pt x="0" y="0"/>
                </a:moveTo>
                <a:lnTo>
                  <a:pt x="9084951" y="0"/>
                </a:lnTo>
                <a:lnTo>
                  <a:pt x="9084951" y="5866352"/>
                </a:lnTo>
                <a:lnTo>
                  <a:pt x="0" y="5866352"/>
                </a:lnTo>
                <a:lnTo>
                  <a:pt x="0" y="0"/>
                </a:lnTo>
                <a:close/>
              </a:path>
            </a:pathLst>
          </a:custGeom>
          <a:blipFill>
            <a:blip r:embed="rId14"/>
            <a:stretch>
              <a:fillRect l="-844" r="-844"/>
            </a:stretch>
          </a:blipFill>
        </p:spPr>
        <p:txBody>
          <a:bodyPr/>
          <a:lstStyle/>
          <a:p>
            <a:endParaRPr lang="en-US"/>
          </a:p>
        </p:txBody>
      </p:sp>
      <p:sp>
        <p:nvSpPr>
          <p:cNvPr id="10" name="TextBox 10"/>
          <p:cNvSpPr txBox="1"/>
          <p:nvPr/>
        </p:nvSpPr>
        <p:spPr>
          <a:xfrm>
            <a:off x="6777546" y="1130368"/>
            <a:ext cx="3608177" cy="1118235"/>
          </a:xfrm>
          <a:prstGeom prst="rect">
            <a:avLst/>
          </a:prstGeom>
        </p:spPr>
        <p:txBody>
          <a:bodyPr lIns="0" tIns="0" rIns="0" bIns="0" rtlCol="0" anchor="t">
            <a:spAutoFit/>
          </a:bodyPr>
          <a:lstStyle/>
          <a:p>
            <a:pPr algn="ctr">
              <a:lnSpc>
                <a:spcPts val="4319"/>
              </a:lnSpc>
            </a:pPr>
            <a:r>
              <a:rPr lang="en-US" sz="3999" u="sng">
                <a:solidFill>
                  <a:srgbClr val="303030"/>
                </a:solidFill>
                <a:latin typeface="Bobby Jones Soft"/>
                <a:ea typeface="Bobby Jones Soft"/>
                <a:cs typeface="Bobby Jones Soft"/>
                <a:sym typeface="Bobby Jones Soft"/>
              </a:rPr>
              <a:t>Univariate analysis</a:t>
            </a:r>
          </a:p>
        </p:txBody>
      </p:sp>
      <p:sp>
        <p:nvSpPr>
          <p:cNvPr id="11" name="TextBox 11"/>
          <p:cNvSpPr txBox="1"/>
          <p:nvPr/>
        </p:nvSpPr>
        <p:spPr>
          <a:xfrm>
            <a:off x="306083" y="2931371"/>
            <a:ext cx="8887041" cy="5448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Plotting histogram subplots for the Powerplay_scores, Middle_over_scores, Death_overs_scores</a:t>
            </a:r>
          </a:p>
        </p:txBody>
      </p:sp>
      <p:sp>
        <p:nvSpPr>
          <p:cNvPr id="12" name="TextBox 12"/>
          <p:cNvSpPr txBox="1"/>
          <p:nvPr/>
        </p:nvSpPr>
        <p:spPr>
          <a:xfrm>
            <a:off x="9730190" y="2948083"/>
            <a:ext cx="8813515" cy="278130"/>
          </a:xfrm>
          <a:prstGeom prst="rect">
            <a:avLst/>
          </a:prstGeom>
        </p:spPr>
        <p:txBody>
          <a:bodyPr lIns="0" tIns="0" rIns="0" bIns="0" rtlCol="0" anchor="t">
            <a:spAutoFit/>
          </a:bodyPr>
          <a:lstStyle/>
          <a:p>
            <a:pPr algn="l">
              <a:lnSpc>
                <a:spcPts val="2160"/>
              </a:lnSpc>
            </a:pPr>
            <a:r>
              <a:rPr lang="en-US" sz="2000" u="sng">
                <a:solidFill>
                  <a:srgbClr val="303030"/>
                </a:solidFill>
                <a:latin typeface="Bobby Jones Soft"/>
                <a:ea typeface="Bobby Jones Soft"/>
                <a:cs typeface="Bobby Jones Soft"/>
                <a:sym typeface="Bobby Jones Soft"/>
              </a:rPr>
              <a:t> Plotting a CountPlot for umpiring statistics.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TotalTime>
  <Words>658</Words>
  <Application>Microsoft Macintosh PowerPoint</Application>
  <PresentationFormat>Custom</PresentationFormat>
  <Paragraphs>55</Paragraphs>
  <Slides>17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Quicksand Semi-Bold</vt:lpstr>
      <vt:lpstr>Calibri</vt:lpstr>
      <vt:lpstr>Bobby Jones Soft</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Pink Doodle Project Presentation</dc:title>
  <cp:lastModifiedBy>MAHAMMED SABEER ALI</cp:lastModifiedBy>
  <cp:revision>6</cp:revision>
  <dcterms:created xsi:type="dcterms:W3CDTF">2006-08-16T00:00:00Z</dcterms:created>
  <dcterms:modified xsi:type="dcterms:W3CDTF">2024-11-18T09:09:41Z</dcterms:modified>
  <dc:identifier>DAGWL3FUSuM</dc:identifier>
</cp:coreProperties>
</file>